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63" r:id="rId4"/>
    <p:sldId id="261" r:id="rId5"/>
    <p:sldId id="257" r:id="rId6"/>
    <p:sldId id="258" r:id="rId7"/>
    <p:sldId id="262" r:id="rId8"/>
    <p:sldId id="265" r:id="rId9"/>
    <p:sldId id="266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DB4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628" autoAdjust="0"/>
  </p:normalViewPr>
  <p:slideViewPr>
    <p:cSldViewPr snapToGrid="0">
      <p:cViewPr>
        <p:scale>
          <a:sx n="90" d="100"/>
          <a:sy n="90" d="100"/>
        </p:scale>
        <p:origin x="133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BDF7D-B632-420A-A3CD-97FE315D2135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CC981-B98C-44B6-9E72-855B256F1F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49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religion/religions/hinduism/deities/vishnu.s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Starter </a:t>
            </a:r>
          </a:p>
          <a:p>
            <a:r>
              <a:rPr lang="en-GB" dirty="0"/>
              <a:t>What are we looking at today?</a:t>
            </a:r>
          </a:p>
          <a:p>
            <a:r>
              <a:rPr lang="en-GB" dirty="0"/>
              <a:t>Lead in to discussion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04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Can you think of another festival celebrated in this way?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AU" dirty="0"/>
          </a:p>
          <a:p>
            <a:r>
              <a:rPr lang="en-AU" dirty="0"/>
              <a:t>A spring festival, usually celebrated in March</a:t>
            </a:r>
          </a:p>
          <a:p>
            <a:r>
              <a:rPr lang="en-AU" dirty="0"/>
              <a:t>Holi also celebrates </a:t>
            </a:r>
            <a:r>
              <a:rPr lang="en-AU" dirty="0">
                <a:hlinkClick r:id="rId3"/>
              </a:rPr>
              <a:t>Krishna</a:t>
            </a:r>
            <a:r>
              <a:rPr lang="en-AU" dirty="0"/>
              <a:t>, and the legend of </a:t>
            </a:r>
            <a:r>
              <a:rPr lang="en-AU" dirty="0" err="1"/>
              <a:t>Holika</a:t>
            </a:r>
            <a:r>
              <a:rPr lang="en-AU" dirty="0"/>
              <a:t> and Prahalad</a:t>
            </a:r>
          </a:p>
          <a:p>
            <a:r>
              <a:rPr lang="en-AU" dirty="0"/>
              <a:t>Holi is particularly celebrated in North India</a:t>
            </a:r>
          </a:p>
          <a:p>
            <a:r>
              <a:rPr lang="en-AU" dirty="0"/>
              <a:t>Although Holi has religious roots there are few religious things to do</a:t>
            </a:r>
          </a:p>
          <a:p>
            <a:r>
              <a:rPr lang="en-AU" dirty="0"/>
              <a:t>Distinctions of caste, class, age, and gender are suspended during Holi</a:t>
            </a:r>
          </a:p>
          <a:p>
            <a:r>
              <a:rPr lang="en-AU" dirty="0"/>
              <a:t>A very exuberant festival, with dancing, singing, and throwing of paint</a:t>
            </a:r>
          </a:p>
          <a:p>
            <a:r>
              <a:rPr lang="en-AU" dirty="0"/>
              <a:t>Holi features gender rivalry, with contests between men and women, and public flirting</a:t>
            </a:r>
          </a:p>
          <a:p>
            <a:r>
              <a:rPr lang="en-AU" dirty="0"/>
              <a:t>Bonfires are lit during Holi, and food offerings are roasted</a:t>
            </a:r>
          </a:p>
          <a:p>
            <a:r>
              <a:rPr lang="en-AU" dirty="0"/>
              <a:t>The festival is officially celebrated on the day after full moon during the month of </a:t>
            </a:r>
            <a:r>
              <a:rPr lang="en-AU" dirty="0" err="1"/>
              <a:t>Phalunga</a:t>
            </a:r>
            <a:r>
              <a:rPr lang="en-AU" dirty="0"/>
              <a:t>, which falls in February-March</a:t>
            </a:r>
          </a:p>
          <a:p>
            <a:r>
              <a:rPr lang="en-AU" dirty="0"/>
              <a:t>Holi is a great leveller.</a:t>
            </a:r>
          </a:p>
          <a:p>
            <a:r>
              <a:rPr lang="en-AU" dirty="0"/>
              <a:t>During Holi celebrations in India it's possible to behave pretty outrageously.</a:t>
            </a:r>
          </a:p>
          <a:p>
            <a:endParaRPr lang="en-AU" dirty="0"/>
          </a:p>
          <a:p>
            <a:r>
              <a:rPr lang="en-AU" dirty="0" err="1"/>
              <a:t>Gulal</a:t>
            </a:r>
            <a:r>
              <a:rPr lang="en-AU" dirty="0"/>
              <a:t> is powdered colour, and Indian streets are bright with stalls selling powders of different colours for days before the festival.</a:t>
            </a:r>
          </a:p>
          <a:p>
            <a:pPr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16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 the legend</a:t>
            </a:r>
          </a:p>
          <a:p>
            <a:r>
              <a:rPr lang="en-GB" dirty="0"/>
              <a:t>Krishna</a:t>
            </a:r>
            <a:r>
              <a:rPr lang="en-GB" baseline="0" dirty="0"/>
              <a:t> and </a:t>
            </a:r>
            <a:r>
              <a:rPr lang="en-GB" baseline="0" dirty="0" err="1"/>
              <a:t>Radha</a:t>
            </a:r>
            <a:r>
              <a:rPr lang="en-GB" baseline="0" dirty="0"/>
              <a:t> – colour and love story</a:t>
            </a:r>
          </a:p>
          <a:p>
            <a:r>
              <a:rPr lang="en-GB" baseline="0" dirty="0" err="1"/>
              <a:t>Prahlad</a:t>
            </a:r>
            <a:r>
              <a:rPr lang="en-GB" baseline="0" dirty="0"/>
              <a:t> – worship – sister </a:t>
            </a:r>
            <a:r>
              <a:rPr lang="en-GB" baseline="0" dirty="0" err="1"/>
              <a:t>Holika</a:t>
            </a:r>
            <a:r>
              <a:rPr lang="en-GB" baseline="0" dirty="0"/>
              <a:t> co-</a:t>
            </a:r>
            <a:r>
              <a:rPr lang="en-GB" baseline="0" dirty="0" err="1"/>
              <a:t>ersed</a:t>
            </a:r>
            <a:r>
              <a:rPr lang="en-GB" baseline="0" dirty="0"/>
              <a:t> him to sit on her lap in the bonfire.  Because the trick was played using evil – it did not work and she burned.  </a:t>
            </a:r>
          </a:p>
          <a:p>
            <a:endParaRPr lang="en-GB" baseline="0" dirty="0"/>
          </a:p>
          <a:p>
            <a:r>
              <a:rPr lang="en-AU" dirty="0"/>
              <a:t>A pyre, also known as a funeral pyre, is a structure, usually made of wood, for burning a body as part of a funeral rite or execution. As a form of cremation, a body is placed upon or under the pyre, which is then set on fire.</a:t>
            </a:r>
          </a:p>
          <a:p>
            <a:endParaRPr lang="en-AU" dirty="0"/>
          </a:p>
          <a:p>
            <a:r>
              <a:rPr lang="en-AU" dirty="0"/>
              <a:t>Gopi - Milkmaid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472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https://www.youtube.com/watch?v=AbFIkJ8KFZ8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India </a:t>
            </a:r>
          </a:p>
          <a:p>
            <a:r>
              <a:rPr lang="en-GB" dirty="0"/>
              <a:t>Video – 1.32mins</a:t>
            </a:r>
          </a:p>
          <a:p>
            <a:r>
              <a:rPr lang="en-GB" dirty="0"/>
              <a:t>Students</a:t>
            </a:r>
            <a:r>
              <a:rPr lang="en-GB" baseline="0" dirty="0"/>
              <a:t> to watch 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http://www.thedrum.com/news/2018/03/05/pharrell-williams-celebrates-holi-festival-with-ranveer-singh-adidas-originals</a:t>
            </a:r>
          </a:p>
          <a:p>
            <a:endParaRPr lang="en-GB" baseline="0" dirty="0" smtClean="0"/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Pharrell Williams celebrates Holi festival with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Ranveer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Singh for Adidas Originals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Williams' 'Powder Dye' capsule collection for Adidas Originals follows on from his 'Hu Holi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Adicolor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and 'Hu Holi Blank Canvas' ranges.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line with the campaign, Adidas Originals has also rolled out a film explaining the festival of Holi which shows people discussing the significance of the event's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This year – March 1</a:t>
            </a:r>
            <a:r>
              <a:rPr lang="en-GB" baseline="30000" dirty="0"/>
              <a:t>st</a:t>
            </a:r>
            <a:r>
              <a:rPr lang="en-GB" baseline="0" dirty="0"/>
              <a:t> 2018 – Bonfire</a:t>
            </a:r>
          </a:p>
          <a:p>
            <a:r>
              <a:rPr lang="en-GB" baseline="0" dirty="0"/>
              <a:t>March 2</a:t>
            </a:r>
            <a:r>
              <a:rPr lang="en-GB" baseline="30000" dirty="0"/>
              <a:t>nd</a:t>
            </a:r>
            <a:r>
              <a:rPr lang="en-GB" baseline="0" dirty="0"/>
              <a:t> 2018 – paint throwing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https://www.youtube.com/watch?v=Ga-qqGv2k2w</a:t>
            </a:r>
          </a:p>
          <a:p>
            <a:endParaRPr lang="en-GB" dirty="0"/>
          </a:p>
          <a:p>
            <a:r>
              <a:rPr lang="en-GB" dirty="0"/>
              <a:t>Students to</a:t>
            </a:r>
            <a:r>
              <a:rPr lang="en-GB" baseline="0" dirty="0"/>
              <a:t> answer:</a:t>
            </a:r>
          </a:p>
          <a:p>
            <a:r>
              <a:rPr lang="en-GB" baseline="0" dirty="0"/>
              <a:t>What are the differences between the way in which Holi is celebrated in the UK and India?</a:t>
            </a:r>
          </a:p>
          <a:p>
            <a:r>
              <a:rPr lang="en-GB" baseline="0" dirty="0"/>
              <a:t>Timed question  - 5mins 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believed that Lord Krishna was sad over his dark complexion and wondered why 'Radha' was so fair. One day, his mother Yashoda playfully suggested that he can smear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Radha's face and change her complexion to any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wanted. Fascinated by the idea, Krishna proceeded to do so and thus, introduced the festival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"Lord Krishna is believed to have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popularised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festival by playing pranks on the '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49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Information for clarification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54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Information for </a:t>
            </a:r>
            <a:r>
              <a:rPr lang="en-GB" dirty="0" smtClean="0"/>
              <a:t>clarification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Holi also celebrates </a:t>
            </a:r>
            <a:r>
              <a:rPr lang="en-US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Krishna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and the legend of </a:t>
            </a:r>
            <a:r>
              <a:rPr lang="en-US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Holika</a:t>
            </a:r>
            <a:r>
              <a:rPr lang="en-US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and </a:t>
            </a:r>
            <a:r>
              <a:rPr lang="en-US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Some believe the origin of the festival lies with Krishna who was very mischievous as a young boy and threw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coloured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water over the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gopis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(milkmaids) This developed into the practical jokes and games of Holi.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The story of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is seen to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symbolise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good overcoming evil and is why traditionally bonfires are lit at Holi.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was a prince. His father, the king wanted everyone in his kingdom to worship him. But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refused and worshipped Lord Vishnu instead. The king's sister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Holika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who was supposed to be immune to fire, tricked her nephew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into sitting on her lap in a bonfire in order to destroy him. But because she was using her powers for evil, the plan failed and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emerged from the fire unharmed, while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Holika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was devoured by the flames.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In some parts of India effigies of </a:t>
            </a:r>
            <a:r>
              <a:rPr lang="en-US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Holika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 are burnt on the fire. Ashes from Holi bonfires are thought to bring good luck.</a:t>
            </a:r>
            <a:endParaRPr lang="en-US" b="0" i="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12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Plenary – to recap</a:t>
            </a:r>
            <a:r>
              <a:rPr lang="en-GB" baseline="0" dirty="0"/>
              <a:t> their homework and ensure they have notes about this festival in their books too.</a:t>
            </a:r>
          </a:p>
          <a:p>
            <a:r>
              <a:rPr lang="en-GB" baseline="0" dirty="0"/>
              <a:t>Really popular in the UK – strengthens bonds with families in India</a:t>
            </a:r>
          </a:p>
          <a:p>
            <a:r>
              <a:rPr lang="en-GB" baseline="0" dirty="0"/>
              <a:t>Gifts are sent in the post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Aug 2018</a:t>
            </a:r>
            <a:endParaRPr lang="en-GB" dirty="0"/>
          </a:p>
          <a:p>
            <a:r>
              <a:rPr lang="en-GB" dirty="0"/>
              <a:t>What did you find out about the Hindu festival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Raksha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Bandhan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also abbreviated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the Hindu festival that celebrates brotherhood and love. It is celebrated on the full moon in the month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Sravana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lunar calendar.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Raksha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means protection, whilst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Bandhan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verb to tie. Traditionally, during the festival sisters tie a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bracelet made of interwoven red and gold threads, around their brothers' wrists to celebrate their relationship.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the festival has developed with others joining in the festivities: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Priests tie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rakhis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the wrists of congregation members.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Rakhis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often shared between close friends.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 tie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rakhis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the wrists of the prime minister.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Rakhis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tied around the wrists of soldiers.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CC981-B98C-44B6-9E72-855B256F1FA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59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03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30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8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80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96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9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73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02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81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8612-8C11-4FB8-A81F-1207444EB40D}" type="datetimeFigureOut">
              <a:rPr lang="en-GB" smtClean="0"/>
              <a:t>06/03/2018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5752D-8FDB-4D26-94E3-F55EDD51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1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o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86" y="1643727"/>
            <a:ext cx="3895185" cy="23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o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81" y="4288101"/>
            <a:ext cx="3903153" cy="24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holi in 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" y="3260192"/>
            <a:ext cx="5177587" cy="34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oli in u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135" y="15368"/>
            <a:ext cx="3156968" cy="233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oli in u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271" y="2747128"/>
            <a:ext cx="3117011" cy="19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oli in u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961" y="4820825"/>
            <a:ext cx="2497699" cy="18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o n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01" y="67012"/>
            <a:ext cx="2040191" cy="12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743" y="429716"/>
            <a:ext cx="74773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Pick an image and describe it.  </a:t>
            </a:r>
          </a:p>
          <a:p>
            <a:r>
              <a:rPr lang="en-GB" sz="2400" dirty="0"/>
              <a:t>Explain what it shows – where it could be, who is in it and what emotions does it evoke?</a:t>
            </a:r>
          </a:p>
        </p:txBody>
      </p:sp>
      <p:pic>
        <p:nvPicPr>
          <p:cNvPr id="1036" name="Picture 12" descr="Image result for holi in u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" y="1836508"/>
            <a:ext cx="4732085" cy="134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2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-1"/>
            <a:ext cx="12191999" cy="1639020"/>
            <a:chOff x="1" y="-1"/>
            <a:chExt cx="12191999" cy="1639020"/>
          </a:xfrm>
        </p:grpSpPr>
        <p:grpSp>
          <p:nvGrpSpPr>
            <p:cNvPr id="10" name="Group 9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12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14A4E1-C5D5-41DA-9FC7-7DAFB5D47F04}"/>
              </a:ext>
            </a:extLst>
          </p:cNvPr>
          <p:cNvSpPr/>
          <p:nvPr/>
        </p:nvSpPr>
        <p:spPr>
          <a:xfrm>
            <a:off x="4593555" y="2421596"/>
            <a:ext cx="2264445" cy="1639019"/>
          </a:xfrm>
          <a:prstGeom prst="roundRect">
            <a:avLst/>
          </a:prstGeom>
          <a:solidFill>
            <a:srgbClr val="D35DB4"/>
          </a:solidFill>
          <a:ln>
            <a:solidFill>
              <a:srgbClr val="D35D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solidFill>
                  <a:schemeClr val="tx1"/>
                </a:solidFill>
              </a:rPr>
              <a:t>Where?</a:t>
            </a:r>
          </a:p>
          <a:p>
            <a:pPr algn="ctr"/>
            <a:r>
              <a:rPr lang="en-AU" sz="3600" dirty="0">
                <a:solidFill>
                  <a:schemeClr val="tx1"/>
                </a:solidFill>
              </a:rPr>
              <a:t>When?</a:t>
            </a:r>
          </a:p>
          <a:p>
            <a:pPr algn="ctr"/>
            <a:r>
              <a:rPr lang="en-AU" sz="3600" dirty="0">
                <a:solidFill>
                  <a:schemeClr val="tx1"/>
                </a:solidFill>
              </a:rPr>
              <a:t>Why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93AD1-E366-4D26-A3E3-31D13178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976" y="2248955"/>
            <a:ext cx="4183274" cy="1915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00D4E7-7A26-48CB-805D-C1B8CBE67E93}"/>
              </a:ext>
            </a:extLst>
          </p:cNvPr>
          <p:cNvSpPr/>
          <p:nvPr/>
        </p:nvSpPr>
        <p:spPr>
          <a:xfrm>
            <a:off x="3985945" y="1262564"/>
            <a:ext cx="5035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400" dirty="0"/>
              <a:t>Raksha </a:t>
            </a:r>
            <a:r>
              <a:rPr lang="en-AU" sz="5400" dirty="0" err="1"/>
              <a:t>Bandan</a:t>
            </a:r>
            <a:endParaRPr lang="en-AU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AE928-6AE3-461C-BD89-625020270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7" y="4809260"/>
            <a:ext cx="3076575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FCCC9-E110-4572-8330-9F1F5BCA1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546" y="4362451"/>
            <a:ext cx="4013647" cy="2379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5ABB64-F0C4-42CD-93C2-889D6AFF8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22" y="1746981"/>
            <a:ext cx="3487293" cy="26154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2949C9-31F1-4FFA-B5FC-15A984B42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863" y="4296317"/>
            <a:ext cx="3841163" cy="251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5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1999" cy="1639020"/>
            <a:chOff x="1" y="-1"/>
            <a:chExt cx="12191999" cy="1639020"/>
          </a:xfrm>
        </p:grpSpPr>
        <p:grpSp>
          <p:nvGrpSpPr>
            <p:cNvPr id="3" name="Group 2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5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58" y="2848624"/>
            <a:ext cx="2662828" cy="284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7754" y="3705735"/>
            <a:ext cx="89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Berlin Sans FB" panose="020E0602020502020306" pitchFamily="34" charset="0"/>
              </a:rPr>
              <a:t>Holi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5682" y="6082434"/>
            <a:ext cx="412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festival lasts 2 days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682" y="5620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</a:rPr>
              <a:t>The many themes of the festival: renewal, companionship and the triumph of good, is found with variations all over India.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43822" y="2402477"/>
            <a:ext cx="5688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</a:rPr>
              <a:t>A Hindu spring festival celebrated in February or March – </a:t>
            </a:r>
            <a:r>
              <a:rPr lang="en-US" dirty="0"/>
              <a:t>Holi Festival is celebrated on the Phalguna Purnima – full moon </a:t>
            </a:r>
            <a:r>
              <a:rPr lang="en-US" dirty="0">
                <a:solidFill>
                  <a:srgbClr val="222222"/>
                </a:solidFill>
                <a:latin typeface="Berlin Sans FB" panose="020E0602020502020306" pitchFamily="34" charset="0"/>
              </a:rPr>
              <a:t>  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9771" t="31355" r="26583" b="40769"/>
          <a:stretch/>
        </p:blipFill>
        <p:spPr>
          <a:xfrm>
            <a:off x="8617491" y="4447461"/>
            <a:ext cx="3463243" cy="22965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23" y="3898232"/>
            <a:ext cx="4476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festival signifies the victory of good over evil, the arrival of spring and the end of winter, and an opportunity to meet others.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42602" y="2272149"/>
            <a:ext cx="4660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People are brought together to play and laugh, forget and forgive, to repair ruptured relationships.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75363" y="3461787"/>
            <a:ext cx="3420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</a:rPr>
              <a:t>It is celebrated across the world by people of different or no faith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8EA320-57DE-4229-ABA1-AF8A7B5EFA48}"/>
              </a:ext>
            </a:extLst>
          </p:cNvPr>
          <p:cNvSpPr txBox="1"/>
          <p:nvPr/>
        </p:nvSpPr>
        <p:spPr>
          <a:xfrm>
            <a:off x="4769462" y="87357"/>
            <a:ext cx="2017466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8800" dirty="0"/>
              <a:t>Holi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64C4FC-6DD3-4158-B321-C7F6190D51A3}"/>
              </a:ext>
            </a:extLst>
          </p:cNvPr>
          <p:cNvSpPr/>
          <p:nvPr/>
        </p:nvSpPr>
        <p:spPr>
          <a:xfrm>
            <a:off x="1" y="1630664"/>
            <a:ext cx="8617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LO: </a:t>
            </a:r>
            <a:r>
              <a:rPr lang="en-GB" sz="2000" dirty="0"/>
              <a:t>To examine the Hindu festival of Holi and how it links to Hindu teachings.</a:t>
            </a:r>
          </a:p>
        </p:txBody>
      </p:sp>
    </p:spTree>
    <p:extLst>
      <p:ext uri="{BB962C8B-B14F-4D97-AF65-F5344CB8AC3E}">
        <p14:creationId xmlns:p14="http://schemas.microsoft.com/office/powerpoint/2010/main" val="155143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-1"/>
            <a:ext cx="12191999" cy="1639020"/>
            <a:chOff x="1" y="-1"/>
            <a:chExt cx="12191999" cy="1639020"/>
          </a:xfrm>
        </p:grpSpPr>
        <p:grpSp>
          <p:nvGrpSpPr>
            <p:cNvPr id="3" name="Group 2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5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" y="1630664"/>
            <a:ext cx="8617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LO: </a:t>
            </a:r>
            <a:r>
              <a:rPr lang="en-GB" sz="2000" dirty="0"/>
              <a:t>To examine the Hindu festival of Holi and how it links to Hindu teachings.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4BDC7-9A1A-40C7-A9D9-9AC486FC3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8" t="23765" r="36842" b="7114"/>
          <a:stretch/>
        </p:blipFill>
        <p:spPr>
          <a:xfrm>
            <a:off x="8151230" y="1516949"/>
            <a:ext cx="3779503" cy="5341051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4E193BFE-B06A-4E5B-A69E-4690548ECA54}"/>
              </a:ext>
            </a:extLst>
          </p:cNvPr>
          <p:cNvSpPr/>
          <p:nvPr/>
        </p:nvSpPr>
        <p:spPr>
          <a:xfrm>
            <a:off x="1074821" y="2013625"/>
            <a:ext cx="5406190" cy="4026568"/>
          </a:xfrm>
          <a:prstGeom prst="cloudCallout">
            <a:avLst>
              <a:gd name="adj1" fmla="val -66052"/>
              <a:gd name="adj2" fmla="val 54163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>
                <a:solidFill>
                  <a:schemeClr val="tx1"/>
                </a:solidFill>
              </a:rPr>
              <a:t>Summarise in </a:t>
            </a:r>
            <a:r>
              <a:rPr lang="en-AU" sz="2400" dirty="0">
                <a:solidFill>
                  <a:schemeClr val="tx1"/>
                </a:solidFill>
              </a:rPr>
              <a:t>your books the stories that are expressed through Holi.</a:t>
            </a:r>
          </a:p>
          <a:p>
            <a:pPr algn="ctr"/>
            <a:endParaRPr lang="en-AU" sz="2400" dirty="0">
              <a:solidFill>
                <a:schemeClr val="tx1"/>
              </a:solidFill>
            </a:endParaRPr>
          </a:p>
          <a:p>
            <a:pPr algn="ctr"/>
            <a:r>
              <a:rPr lang="en-AU" sz="2400" dirty="0">
                <a:solidFill>
                  <a:schemeClr val="tx1"/>
                </a:solidFill>
              </a:rPr>
              <a:t>Make sure you understand the stories and write clear notes.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563A30-F062-40CC-98F9-7D6C0509D200}"/>
              </a:ext>
            </a:extLst>
          </p:cNvPr>
          <p:cNvSpPr/>
          <p:nvPr/>
        </p:nvSpPr>
        <p:spPr>
          <a:xfrm>
            <a:off x="1" y="6414799"/>
            <a:ext cx="9318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spc="300" dirty="0"/>
              <a:t>Stretch: </a:t>
            </a:r>
            <a:r>
              <a:rPr lang="en-AU" sz="2000" dirty="0"/>
              <a:t>Does a festival lose its meaning if it is celebrated by people of all faiths? </a:t>
            </a:r>
          </a:p>
        </p:txBody>
      </p:sp>
    </p:spTree>
    <p:extLst>
      <p:ext uri="{BB962C8B-B14F-4D97-AF65-F5344CB8AC3E}">
        <p14:creationId xmlns:p14="http://schemas.microsoft.com/office/powerpoint/2010/main" val="1908937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518" t="10278" r="32456" b="34280"/>
          <a:stretch/>
        </p:blipFill>
        <p:spPr>
          <a:xfrm>
            <a:off x="112887" y="2394857"/>
            <a:ext cx="6146972" cy="4354286"/>
          </a:xfrm>
          <a:prstGeom prst="rect">
            <a:avLst/>
          </a:prstGeom>
        </p:spPr>
      </p:pic>
      <p:pic>
        <p:nvPicPr>
          <p:cNvPr id="7" name="Picture 2" descr="Image result for Ho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71" y="2166257"/>
            <a:ext cx="4285797" cy="26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666" t="8922" r="32596" b="4431"/>
          <a:stretch/>
        </p:blipFill>
        <p:spPr>
          <a:xfrm>
            <a:off x="8277294" y="2166257"/>
            <a:ext cx="3736504" cy="4582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1630664"/>
            <a:ext cx="8617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LO: </a:t>
            </a:r>
            <a:r>
              <a:rPr lang="en-GB" sz="2000" dirty="0"/>
              <a:t>To examine the Hindu festival of Holi and how it links to Hindu teachings.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8706" y="258539"/>
            <a:ext cx="1755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Holi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" y="-1"/>
            <a:ext cx="12191999" cy="1639020"/>
            <a:chOff x="1" y="-1"/>
            <a:chExt cx="12191999" cy="1639020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3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4687841" y="69814"/>
            <a:ext cx="2017466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8800" dirty="0"/>
              <a:t>Holi</a:t>
            </a:r>
          </a:p>
        </p:txBody>
      </p:sp>
    </p:spTree>
    <p:extLst>
      <p:ext uri="{BB962C8B-B14F-4D97-AF65-F5344CB8AC3E}">
        <p14:creationId xmlns:p14="http://schemas.microsoft.com/office/powerpoint/2010/main" val="3569194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1999" cy="1639020"/>
            <a:chOff x="1" y="-1"/>
            <a:chExt cx="12191999" cy="1639020"/>
          </a:xfrm>
        </p:grpSpPr>
        <p:grpSp>
          <p:nvGrpSpPr>
            <p:cNvPr id="10" name="Group 9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12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084421F-2A0F-4767-AD73-01D525122812}"/>
              </a:ext>
            </a:extLst>
          </p:cNvPr>
          <p:cNvSpPr/>
          <p:nvPr/>
        </p:nvSpPr>
        <p:spPr>
          <a:xfrm>
            <a:off x="0" y="2059375"/>
            <a:ext cx="10812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Explain the differences between the way in which Holi is celebrated in the UK and India?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2E92D7-BAB4-4162-B647-9D4434D8F26A}"/>
              </a:ext>
            </a:extLst>
          </p:cNvPr>
          <p:cNvSpPr/>
          <p:nvPr/>
        </p:nvSpPr>
        <p:spPr>
          <a:xfrm>
            <a:off x="1" y="1630664"/>
            <a:ext cx="8617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LO: </a:t>
            </a:r>
            <a:r>
              <a:rPr lang="en-GB" sz="2000" dirty="0"/>
              <a:t>To examine the Hindu festival of Holi and how it links to Hindu teachings.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84300-352E-444A-BC9B-F648F79B0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7" y="3013482"/>
            <a:ext cx="5384188" cy="357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7CB816-971F-476C-BE8F-1A6C7F465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713" y="2671762"/>
            <a:ext cx="51435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370D1-B2B4-4E94-821D-B3AF28E0E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172" y="3967589"/>
            <a:ext cx="3932240" cy="26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1"/>
            <a:ext cx="12191999" cy="1639020"/>
            <a:chOff x="1" y="-1"/>
            <a:chExt cx="12191999" cy="1639020"/>
          </a:xfrm>
        </p:grpSpPr>
        <p:grpSp>
          <p:nvGrpSpPr>
            <p:cNvPr id="8" name="Group 7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10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121185" y="2071178"/>
            <a:ext cx="1165584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Hindu teachings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:</a:t>
            </a:r>
          </a:p>
          <a:p>
            <a:endParaRPr lang="en-US" sz="1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Some 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believe the origin of the festival lies with Krishna who was very mischievous as a young boy and threw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coloured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water over the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gopis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(milkmaids) This developed into the practical jokes and games of Holi.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The story of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is seen to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symbolise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good overcoming evil and is why traditionally bonfires are lit at Holi.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was a prince. His father, the king wanted everyone in his kingdom to worship him. But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refused and worshipped Lord Vishnu instead. The king's sister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Holika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, who was supposed to be immune to fire, tricked her nephew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into sitting on her lap in a bonfire in order to destroy him. But because she was using her powers for evil, the plan failed and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Prahlad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emerged from the fire unharmed, while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Holika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was devoured by the flames.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In some parts of India effigies of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Holika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are burnt on the fire. Ashes from Holi bonfires are thought to bring good luck.</a:t>
            </a: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9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708" y="2096943"/>
            <a:ext cx="112922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Celebrations:</a:t>
            </a:r>
          </a:p>
          <a:p>
            <a:endParaRPr lang="en-US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Bonfires are lit and roasting grains, pop corn, coconut and chick peas are thrown on by Hindu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The next day, people of all ages go into the streets for fun and paint-throwing – powder paint called ‘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Gulal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Everyone gets involved - with no distinctions between caste, class, age or gender.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Hindus have fun by smearing each other with paint and throwing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coloured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water at each other, all done in a spirit of celebration.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Ther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e is dancing and singing -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Holi songs are sung and the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Dholak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drums are played</a:t>
            </a: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" y="-1"/>
            <a:ext cx="12191999" cy="1639020"/>
            <a:chOff x="1" y="-1"/>
            <a:chExt cx="12191999" cy="1639020"/>
          </a:xfrm>
        </p:grpSpPr>
        <p:grpSp>
          <p:nvGrpSpPr>
            <p:cNvPr id="4" name="Group 3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6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084421F-2A0F-4767-AD73-01D525122812}"/>
              </a:ext>
            </a:extLst>
          </p:cNvPr>
          <p:cNvSpPr/>
          <p:nvPr/>
        </p:nvSpPr>
        <p:spPr>
          <a:xfrm>
            <a:off x="571662" y="5417189"/>
            <a:ext cx="10812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How do the practices during Holy link back to Hindu teaching?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2E92D7-BAB4-4162-B647-9D4434D8F26A}"/>
              </a:ext>
            </a:extLst>
          </p:cNvPr>
          <p:cNvSpPr/>
          <p:nvPr/>
        </p:nvSpPr>
        <p:spPr>
          <a:xfrm>
            <a:off x="1" y="1630664"/>
            <a:ext cx="8617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LO: </a:t>
            </a:r>
            <a:r>
              <a:rPr lang="en-GB" sz="2000" dirty="0"/>
              <a:t>To examine the Hindu festival of Holi and how it links to Hindu teachings.</a:t>
            </a:r>
          </a:p>
        </p:txBody>
      </p:sp>
    </p:spTree>
    <p:extLst>
      <p:ext uri="{BB962C8B-B14F-4D97-AF65-F5344CB8AC3E}">
        <p14:creationId xmlns:p14="http://schemas.microsoft.com/office/powerpoint/2010/main" val="190215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-1"/>
            <a:ext cx="12191999" cy="1639020"/>
            <a:chOff x="1" y="-1"/>
            <a:chExt cx="12191999" cy="1639020"/>
          </a:xfrm>
        </p:grpSpPr>
        <p:grpSp>
          <p:nvGrpSpPr>
            <p:cNvPr id="3" name="Group 2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5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084421F-2A0F-4767-AD73-01D525122812}"/>
              </a:ext>
            </a:extLst>
          </p:cNvPr>
          <p:cNvSpPr/>
          <p:nvPr/>
        </p:nvSpPr>
        <p:spPr>
          <a:xfrm>
            <a:off x="811692" y="1542158"/>
            <a:ext cx="10812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How do the practices during </a:t>
            </a:r>
            <a:r>
              <a:rPr lang="en-GB" sz="2800" b="1" dirty="0" smtClean="0"/>
              <a:t>Holi </a:t>
            </a:r>
            <a:r>
              <a:rPr lang="en-GB" sz="2800" b="1" dirty="0" smtClean="0"/>
              <a:t>link back to Hindu teaching?</a:t>
            </a:r>
          </a:p>
        </p:txBody>
      </p:sp>
      <p:sp>
        <p:nvSpPr>
          <p:cNvPr id="26" name="Cloud 25"/>
          <p:cNvSpPr/>
          <p:nvPr/>
        </p:nvSpPr>
        <p:spPr>
          <a:xfrm>
            <a:off x="4835491" y="2564841"/>
            <a:ext cx="2237874" cy="1576136"/>
          </a:xfrm>
          <a:prstGeom prst="cloud">
            <a:avLst/>
          </a:prstGeom>
          <a:solidFill>
            <a:srgbClr val="D35DB4"/>
          </a:solidFill>
          <a:ln>
            <a:solidFill>
              <a:srgbClr val="D35D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90540" y="2973923"/>
            <a:ext cx="92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Holi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439828" y="3792060"/>
            <a:ext cx="1528010" cy="1251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868762" y="3635650"/>
            <a:ext cx="1377782" cy="140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30117" y="5079987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Krishna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60025" y="5079987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Prahlad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610791" y="4501925"/>
            <a:ext cx="26791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34383" y="4538018"/>
            <a:ext cx="3031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the celebrations link to Hindu teaching?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984007" y="5449319"/>
            <a:ext cx="745958" cy="688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105544" y="5449319"/>
            <a:ext cx="478663" cy="761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671267" y="5492979"/>
            <a:ext cx="460878" cy="721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529186" y="5485961"/>
            <a:ext cx="24063" cy="724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850362" y="5492979"/>
            <a:ext cx="617287" cy="645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2864263" y="2662506"/>
            <a:ext cx="2103576" cy="455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073364" y="2622996"/>
            <a:ext cx="2085641" cy="558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805484" y="2317099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India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283352" y="2380175"/>
            <a:ext cx="140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UK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10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1999" cy="1639020"/>
            <a:chOff x="1" y="-1"/>
            <a:chExt cx="12191999" cy="1639020"/>
          </a:xfrm>
        </p:grpSpPr>
        <p:grpSp>
          <p:nvGrpSpPr>
            <p:cNvPr id="3" name="Group 2"/>
            <p:cNvGrpSpPr/>
            <p:nvPr/>
          </p:nvGrpSpPr>
          <p:grpSpPr>
            <a:xfrm>
              <a:off x="1" y="0"/>
              <a:ext cx="10886535" cy="1639019"/>
              <a:chOff x="0" y="0"/>
              <a:chExt cx="12993189" cy="2130652"/>
            </a:xfrm>
          </p:grpSpPr>
          <p:pic>
            <p:nvPicPr>
              <p:cNvPr id="5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>
                <a:off x="0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/>
              <a:stretch/>
            </p:blipFill>
            <p:spPr bwMode="auto">
              <a:xfrm flipH="1">
                <a:off x="4829175" y="0"/>
                <a:ext cx="4829175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Image result for Hol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" r="30945"/>
              <a:stretch/>
            </p:blipFill>
            <p:spPr bwMode="auto">
              <a:xfrm>
                <a:off x="9658351" y="0"/>
                <a:ext cx="3334838" cy="2130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6" descr="Image result for Holi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1" t="3581" r="32287"/>
            <a:stretch/>
          </p:blipFill>
          <p:spPr bwMode="auto">
            <a:xfrm flipH="1">
              <a:off x="10822094" y="-1"/>
              <a:ext cx="1369906" cy="163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131570" y="1825675"/>
            <a:ext cx="10184130" cy="461665"/>
          </a:xfrm>
          <a:prstGeom prst="rect">
            <a:avLst/>
          </a:prstGeom>
          <a:ln w="38100">
            <a:solidFill>
              <a:srgbClr val="D35DB4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/>
              <a:t>‘Hindu festivals are really social celebrations rather than religious occasions’ (15)</a:t>
            </a:r>
            <a:endParaRPr lang="en-GB" sz="2400" dirty="0"/>
          </a:p>
        </p:txBody>
      </p:sp>
      <p:pic>
        <p:nvPicPr>
          <p:cNvPr id="10" name="Picture 2" descr="Image result for evalu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91" y="2995467"/>
            <a:ext cx="4914409" cy="38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5269" y="2473995"/>
            <a:ext cx="112917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You are required to give 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an overall assessment of value with a justification of conclusions or 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viewpoints</a:t>
            </a:r>
            <a:r>
              <a:rPr lang="en-GB" dirty="0" smtClean="0"/>
              <a:t>: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Strengths of statement: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Weaknesses of statement: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19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1236</Words>
  <Application>Microsoft Office PowerPoint</Application>
  <PresentationFormat>Widescreen</PresentationFormat>
  <Paragraphs>137</Paragraphs>
  <Slides>10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Berlin Sans FB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Riddlesdown Collegiate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Papanastasiou</dc:creator>
  <cp:lastModifiedBy>Elizabeth Papanastasiou</cp:lastModifiedBy>
  <cp:revision>47</cp:revision>
  <dcterms:created xsi:type="dcterms:W3CDTF">2018-02-19T15:34:55Z</dcterms:created>
  <dcterms:modified xsi:type="dcterms:W3CDTF">2018-03-06T09:19:01Z</dcterms:modified>
</cp:coreProperties>
</file>