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6" r:id="rId2"/>
    <p:sldId id="261" r:id="rId3"/>
    <p:sldId id="260" r:id="rId4"/>
    <p:sldId id="263" r:id="rId5"/>
    <p:sldId id="258" r:id="rId6"/>
    <p:sldId id="259"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723" autoAdjust="0"/>
  </p:normalViewPr>
  <p:slideViewPr>
    <p:cSldViewPr snapToGrid="0">
      <p:cViewPr varScale="1">
        <p:scale>
          <a:sx n="75" d="100"/>
          <a:sy n="75" d="100"/>
        </p:scale>
        <p:origin x="2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92AF2-D8A7-4B8C-8E7F-2BCA0D796C8F}" type="datetimeFigureOut">
              <a:rPr lang="en-AU" smtClean="0"/>
              <a:t>13/03/2018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5F397-081A-4FDA-A069-2BF4FD497FB8}" type="slidenum">
              <a:rPr lang="en-AU" smtClean="0"/>
              <a:t>‹#›</a:t>
            </a:fld>
            <a:endParaRPr lang="en-AU"/>
          </a:p>
        </p:txBody>
      </p:sp>
    </p:spTree>
    <p:extLst>
      <p:ext uri="{BB962C8B-B14F-4D97-AF65-F5344CB8AC3E}">
        <p14:creationId xmlns:p14="http://schemas.microsoft.com/office/powerpoint/2010/main" val="270764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bc.co.uk/education/guides/z9c86sg/revision#glossary-zwcscd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bbc.co.uk/education/guides/z9c86sg/revision#glossary-z6tjhyc"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ritannica.com/topic/feast-relig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ritannica.com/topic/feast-relig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Berlin Sans FB" panose="020E0602020502020306" pitchFamily="34" charset="0"/>
              </a:rPr>
              <a:t>Pilgrimage can be defined as a visit to a place of religious significance for a believer. </a:t>
            </a:r>
            <a:endParaRPr lang="en-GB" dirty="0" smtClean="0"/>
          </a:p>
          <a:p>
            <a:endParaRPr lang="en-GB" dirty="0"/>
          </a:p>
        </p:txBody>
      </p:sp>
      <p:sp>
        <p:nvSpPr>
          <p:cNvPr id="4" name="Slide Number Placeholder 3"/>
          <p:cNvSpPr>
            <a:spLocks noGrp="1"/>
          </p:cNvSpPr>
          <p:nvPr>
            <p:ph type="sldNum" sz="quarter" idx="10"/>
          </p:nvPr>
        </p:nvSpPr>
        <p:spPr/>
        <p:txBody>
          <a:bodyPr/>
          <a:lstStyle/>
          <a:p>
            <a:fld id="{4C05F397-081A-4FDA-A069-2BF4FD497FB8}" type="slidenum">
              <a:rPr lang="en-AU" smtClean="0"/>
              <a:t>2</a:t>
            </a:fld>
            <a:endParaRPr lang="en-AU"/>
          </a:p>
        </p:txBody>
      </p:sp>
    </p:spTree>
    <p:extLst>
      <p:ext uri="{BB962C8B-B14F-4D97-AF65-F5344CB8AC3E}">
        <p14:creationId xmlns:p14="http://schemas.microsoft.com/office/powerpoint/2010/main" val="20193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 wanted to show a video of Varanasi</a:t>
            </a:r>
          </a:p>
          <a:p>
            <a:r>
              <a:rPr lang="en-AU" dirty="0" smtClean="0"/>
              <a:t>This is the real Varanasi</a:t>
            </a:r>
          </a:p>
          <a:p>
            <a:endParaRPr lang="en-AU" dirty="0" smtClean="0"/>
          </a:p>
          <a:p>
            <a:r>
              <a:rPr lang="en-AU" dirty="0" smtClean="0"/>
              <a:t>Video clip – needs a warning</a:t>
            </a:r>
            <a:r>
              <a:rPr lang="en-AU" baseline="0" dirty="0" smtClean="0"/>
              <a:t> with it – images of burning and cremation</a:t>
            </a:r>
          </a:p>
          <a:p>
            <a:r>
              <a:rPr lang="en-AU" baseline="0" dirty="0" smtClean="0"/>
              <a:t>Video clip – 7mins total</a:t>
            </a:r>
          </a:p>
          <a:p>
            <a:endParaRPr lang="en-AU" dirty="0" smtClean="0"/>
          </a:p>
          <a:p>
            <a:r>
              <a:rPr lang="en-AU" dirty="0" smtClean="0"/>
              <a:t>27.30 – 34.05</a:t>
            </a:r>
          </a:p>
          <a:p>
            <a:r>
              <a:rPr lang="en-AU" dirty="0" smtClean="0"/>
              <a:t>Morgan Freeman </a:t>
            </a:r>
          </a:p>
          <a:p>
            <a:r>
              <a:rPr lang="en-AU" dirty="0" smtClean="0"/>
              <a:t>The Story of God</a:t>
            </a:r>
          </a:p>
          <a:p>
            <a:endParaRPr lang="en-GB" dirty="0"/>
          </a:p>
        </p:txBody>
      </p:sp>
      <p:sp>
        <p:nvSpPr>
          <p:cNvPr id="4" name="Slide Number Placeholder 3"/>
          <p:cNvSpPr>
            <a:spLocks noGrp="1"/>
          </p:cNvSpPr>
          <p:nvPr>
            <p:ph type="sldNum" sz="quarter" idx="10"/>
          </p:nvPr>
        </p:nvSpPr>
        <p:spPr/>
        <p:txBody>
          <a:bodyPr/>
          <a:lstStyle/>
          <a:p>
            <a:fld id="{4C05F397-081A-4FDA-A069-2BF4FD497FB8}" type="slidenum">
              <a:rPr lang="en-AU" smtClean="0"/>
              <a:t>3</a:t>
            </a:fld>
            <a:endParaRPr lang="en-AU"/>
          </a:p>
        </p:txBody>
      </p:sp>
    </p:spTree>
    <p:extLst>
      <p:ext uri="{BB962C8B-B14F-4D97-AF65-F5344CB8AC3E}">
        <p14:creationId xmlns:p14="http://schemas.microsoft.com/office/powerpoint/2010/main" val="1582357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 panose="020B0604020202020204" pitchFamily="34" charset="0"/>
              <a:buChar char="•"/>
            </a:pPr>
            <a:r>
              <a:rPr lang="en-US" b="0" i="0" dirty="0" smtClean="0">
                <a:solidFill>
                  <a:srgbClr val="000000"/>
                </a:solidFill>
                <a:effectLst/>
                <a:latin typeface="inherit"/>
              </a:rPr>
              <a:t>the </a:t>
            </a:r>
            <a:r>
              <a:rPr lang="en-US" b="1" i="0" dirty="0" smtClean="0">
                <a:solidFill>
                  <a:srgbClr val="000000"/>
                </a:solidFill>
                <a:effectLst/>
                <a:latin typeface="inherit"/>
              </a:rPr>
              <a:t>Kashi </a:t>
            </a:r>
            <a:r>
              <a:rPr lang="en-US" b="1" i="0" dirty="0" err="1" smtClean="0">
                <a:solidFill>
                  <a:srgbClr val="000000"/>
                </a:solidFill>
                <a:effectLst/>
                <a:latin typeface="inherit"/>
              </a:rPr>
              <a:t>Vishwanath</a:t>
            </a:r>
            <a:r>
              <a:rPr lang="en-US" b="1" i="0" dirty="0" smtClean="0">
                <a:solidFill>
                  <a:srgbClr val="000000"/>
                </a:solidFill>
                <a:effectLst/>
                <a:latin typeface="inherit"/>
              </a:rPr>
              <a:t> </a:t>
            </a:r>
            <a:r>
              <a:rPr lang="en-US" b="1" i="0" dirty="0" err="1" smtClean="0">
                <a:solidFill>
                  <a:srgbClr val="000000"/>
                </a:solidFill>
                <a:effectLst/>
                <a:latin typeface="inherit"/>
              </a:rPr>
              <a:t>Mandir</a:t>
            </a:r>
            <a:r>
              <a:rPr lang="en-US" b="0" i="0" dirty="0" smtClean="0">
                <a:solidFill>
                  <a:srgbClr val="000000"/>
                </a:solidFill>
                <a:effectLst/>
                <a:latin typeface="inherit"/>
              </a:rPr>
              <a:t> - dedicated to Lord Shiva</a:t>
            </a:r>
          </a:p>
          <a:p>
            <a:pPr fontAlgn="base">
              <a:buFont typeface="Arial" panose="020B0604020202020204" pitchFamily="34" charset="0"/>
              <a:buChar char="•"/>
            </a:pPr>
            <a:r>
              <a:rPr lang="en-US" b="0" i="0" dirty="0" smtClean="0">
                <a:solidFill>
                  <a:srgbClr val="000000"/>
                </a:solidFill>
                <a:effectLst/>
                <a:latin typeface="inherit"/>
              </a:rPr>
              <a:t>the </a:t>
            </a:r>
            <a:r>
              <a:rPr lang="en-US" b="1" i="0" dirty="0" err="1" smtClean="0">
                <a:solidFill>
                  <a:srgbClr val="000000"/>
                </a:solidFill>
                <a:effectLst/>
                <a:latin typeface="inherit"/>
              </a:rPr>
              <a:t>Durga</a:t>
            </a:r>
            <a:r>
              <a:rPr lang="en-US" b="1" i="0" dirty="0" smtClean="0">
                <a:solidFill>
                  <a:srgbClr val="000000"/>
                </a:solidFill>
                <a:effectLst/>
                <a:latin typeface="inherit"/>
              </a:rPr>
              <a:t> Temple</a:t>
            </a:r>
            <a:r>
              <a:rPr lang="en-US" b="0" i="0" dirty="0" smtClean="0">
                <a:solidFill>
                  <a:srgbClr val="000000"/>
                </a:solidFill>
                <a:effectLst/>
                <a:latin typeface="inherit"/>
              </a:rPr>
              <a:t> - dedicated to the goddess </a:t>
            </a:r>
            <a:r>
              <a:rPr lang="en-US" b="1" i="0" u="none" strike="noStrike" dirty="0" err="1" smtClean="0">
                <a:solidFill>
                  <a:srgbClr val="0A80A0"/>
                </a:solidFill>
                <a:effectLst/>
                <a:latin typeface="inherit"/>
                <a:hlinkClick r:id="rId3"/>
              </a:rPr>
              <a:t>Durga</a:t>
            </a:r>
            <a:endParaRPr lang="en-US" b="0" i="0" dirty="0" smtClean="0">
              <a:solidFill>
                <a:srgbClr val="000000"/>
              </a:solidFill>
              <a:effectLst/>
              <a:latin typeface="inherit"/>
            </a:endParaRPr>
          </a:p>
          <a:p>
            <a:pPr fontAlgn="base">
              <a:buFont typeface="Arial" panose="020B0604020202020204" pitchFamily="34" charset="0"/>
              <a:buChar char="•"/>
            </a:pPr>
            <a:r>
              <a:rPr lang="en-US" b="0" i="0" dirty="0" smtClean="0">
                <a:solidFill>
                  <a:srgbClr val="000000"/>
                </a:solidFill>
                <a:effectLst/>
                <a:latin typeface="inherit"/>
              </a:rPr>
              <a:t>the </a:t>
            </a:r>
            <a:r>
              <a:rPr lang="en-US" b="1" i="0" dirty="0" err="1" smtClean="0">
                <a:solidFill>
                  <a:srgbClr val="000000"/>
                </a:solidFill>
                <a:effectLst/>
                <a:latin typeface="inherit"/>
              </a:rPr>
              <a:t>Tulsi</a:t>
            </a:r>
            <a:r>
              <a:rPr lang="en-US" b="1" i="0" dirty="0" smtClean="0">
                <a:solidFill>
                  <a:srgbClr val="000000"/>
                </a:solidFill>
                <a:effectLst/>
                <a:latin typeface="inherit"/>
              </a:rPr>
              <a:t> </a:t>
            </a:r>
            <a:r>
              <a:rPr lang="en-US" b="1" i="0" dirty="0" err="1" smtClean="0">
                <a:solidFill>
                  <a:srgbClr val="000000"/>
                </a:solidFill>
                <a:effectLst/>
                <a:latin typeface="inherit"/>
              </a:rPr>
              <a:t>Manas</a:t>
            </a:r>
            <a:r>
              <a:rPr lang="en-US" b="1" i="0" dirty="0" smtClean="0">
                <a:solidFill>
                  <a:srgbClr val="000000"/>
                </a:solidFill>
                <a:effectLst/>
                <a:latin typeface="inherit"/>
              </a:rPr>
              <a:t> Temple</a:t>
            </a:r>
            <a:r>
              <a:rPr lang="en-US" b="0" i="0" dirty="0" smtClean="0">
                <a:solidFill>
                  <a:srgbClr val="000000"/>
                </a:solidFill>
                <a:effectLst/>
                <a:latin typeface="inherit"/>
              </a:rPr>
              <a:t> - dedicated to </a:t>
            </a:r>
            <a:r>
              <a:rPr lang="en-US" b="1" i="0" u="none" strike="noStrike" dirty="0" smtClean="0">
                <a:solidFill>
                  <a:srgbClr val="0A80A0"/>
                </a:solidFill>
                <a:effectLst/>
                <a:latin typeface="inherit"/>
                <a:hlinkClick r:id="rId4"/>
              </a:rPr>
              <a:t>Lord Rama</a:t>
            </a:r>
            <a:endParaRPr lang="en-US" b="0" i="0" dirty="0" smtClean="0">
              <a:solidFill>
                <a:srgbClr val="000000"/>
              </a:solidFill>
              <a:effectLst/>
              <a:latin typeface="inherit"/>
            </a:endParaRPr>
          </a:p>
          <a:p>
            <a:endParaRPr lang="en-GB" dirty="0" smtClean="0"/>
          </a:p>
          <a:p>
            <a:r>
              <a:rPr lang="en-GB" dirty="0" smtClean="0"/>
              <a:t>At this point,</a:t>
            </a:r>
            <a:r>
              <a:rPr lang="en-GB" baseline="0" dirty="0" smtClean="0"/>
              <a:t> question students about the reasons Hindus make pilgrimage.  </a:t>
            </a:r>
            <a:endParaRPr lang="en-GB" dirty="0" smtClean="0"/>
          </a:p>
          <a:p>
            <a:endParaRPr lang="en-GB" dirty="0" smtClean="0"/>
          </a:p>
          <a:p>
            <a:r>
              <a:rPr lang="en-US" sz="1200" b="0" i="0" kern="1200" dirty="0" smtClean="0">
                <a:solidFill>
                  <a:schemeClr val="tx1"/>
                </a:solidFill>
                <a:effectLst/>
                <a:latin typeface="+mn-lt"/>
                <a:ea typeface="+mn-ea"/>
                <a:cs typeface="+mn-cs"/>
              </a:rPr>
              <a:t>Pilgrimage is an important aspect of Hinduism. It's an undertaking to see and be seen by the deity.</a:t>
            </a:r>
          </a:p>
          <a:p>
            <a:r>
              <a:rPr lang="en-US" sz="1200" b="0" i="0" kern="1200" dirty="0" smtClean="0">
                <a:solidFill>
                  <a:schemeClr val="tx1"/>
                </a:solidFill>
                <a:effectLst/>
                <a:latin typeface="+mn-lt"/>
                <a:ea typeface="+mn-ea"/>
                <a:cs typeface="+mn-cs"/>
              </a:rPr>
              <a:t>Why</a:t>
            </a:r>
            <a:r>
              <a:rPr lang="en-US" sz="1200" b="0" i="0" kern="1200" baseline="0" dirty="0" smtClean="0">
                <a:solidFill>
                  <a:schemeClr val="tx1"/>
                </a:solidFill>
                <a:effectLst/>
                <a:latin typeface="+mn-lt"/>
                <a:ea typeface="+mn-ea"/>
                <a:cs typeface="+mn-cs"/>
              </a:rPr>
              <a:t> is the Ganges so important?</a:t>
            </a:r>
          </a:p>
          <a:p>
            <a:r>
              <a:rPr lang="en-US" sz="1200" b="0" i="0" kern="1200" dirty="0" smtClean="0">
                <a:solidFill>
                  <a:schemeClr val="tx1"/>
                </a:solidFill>
                <a:effectLst/>
                <a:latin typeface="+mn-lt"/>
                <a:ea typeface="+mn-ea"/>
                <a:cs typeface="+mn-cs"/>
              </a:rPr>
              <a:t>The river Ganges is the holiest river for Hindus.</a:t>
            </a:r>
          </a:p>
          <a:p>
            <a:r>
              <a:rPr lang="en-US" sz="1200" b="0" i="0" kern="1200" smtClean="0">
                <a:solidFill>
                  <a:schemeClr val="tx1"/>
                </a:solidFill>
                <a:effectLst/>
                <a:latin typeface="+mn-lt"/>
                <a:ea typeface="+mn-ea"/>
                <a:cs typeface="+mn-cs"/>
              </a:rPr>
              <a:t>Popular pilgrimage places are rivers, but temples, mountains, and other sacred sites in India are also destinations for pilgrimages, as sites where the gods may have appeared or become manifest in the world</a:t>
            </a:r>
            <a:endParaRPr lang="en-GB" dirty="0"/>
          </a:p>
        </p:txBody>
      </p:sp>
      <p:sp>
        <p:nvSpPr>
          <p:cNvPr id="4" name="Slide Number Placeholder 3"/>
          <p:cNvSpPr>
            <a:spLocks noGrp="1"/>
          </p:cNvSpPr>
          <p:nvPr>
            <p:ph type="sldNum" sz="quarter" idx="10"/>
          </p:nvPr>
        </p:nvSpPr>
        <p:spPr/>
        <p:txBody>
          <a:bodyPr/>
          <a:lstStyle/>
          <a:p>
            <a:fld id="{4C05F397-081A-4FDA-A069-2BF4FD497FB8}" type="slidenum">
              <a:rPr lang="en-AU" smtClean="0"/>
              <a:t>4</a:t>
            </a:fld>
            <a:endParaRPr lang="en-AU"/>
          </a:p>
        </p:txBody>
      </p:sp>
    </p:spTree>
    <p:extLst>
      <p:ext uri="{BB962C8B-B14F-4D97-AF65-F5344CB8AC3E}">
        <p14:creationId xmlns:p14="http://schemas.microsoft.com/office/powerpoint/2010/main" val="2012282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Kumbh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Mela</a:t>
            </a:r>
            <a:r>
              <a:rPr lang="en-US" sz="1200" kern="1200" dirty="0" smtClean="0">
                <a:solidFill>
                  <a:schemeClr val="tx1"/>
                </a:solidFill>
                <a:effectLst/>
                <a:latin typeface="+mn-lt"/>
                <a:ea typeface="+mn-ea"/>
                <a:cs typeface="+mn-cs"/>
              </a:rPr>
              <a:t>, is a religious </a:t>
            </a:r>
            <a:r>
              <a:rPr lang="en-US" sz="1200" u="none" strike="noStrike" kern="1200" dirty="0" smtClean="0">
                <a:solidFill>
                  <a:schemeClr val="tx1"/>
                </a:solidFill>
                <a:effectLst/>
                <a:latin typeface="+mn-lt"/>
                <a:ea typeface="+mn-ea"/>
                <a:cs typeface="+mn-cs"/>
                <a:hlinkClick r:id="rId3"/>
              </a:rPr>
              <a:t>festival</a:t>
            </a:r>
            <a:r>
              <a:rPr lang="en-US" sz="1200" kern="1200" dirty="0" smtClean="0">
                <a:solidFill>
                  <a:schemeClr val="tx1"/>
                </a:solidFill>
                <a:effectLst/>
                <a:latin typeface="+mn-lt"/>
                <a:ea typeface="+mn-ea"/>
                <a:cs typeface="+mn-cs"/>
              </a:rPr>
              <a:t> that is celebrated four times over the course of 12 years, at one of four sacred cities of India: Allahabad, Ujjain, Nasik and </a:t>
            </a:r>
            <a:r>
              <a:rPr lang="en-US" sz="1200" kern="1200" dirty="0" err="1" smtClean="0">
                <a:solidFill>
                  <a:schemeClr val="tx1"/>
                </a:solidFill>
                <a:effectLst/>
                <a:latin typeface="+mn-lt"/>
                <a:ea typeface="+mn-ea"/>
                <a:cs typeface="+mn-cs"/>
              </a:rPr>
              <a:t>Haridwar</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Hindus from all walks of life gather there for ritual bathing, believing that their sins will be washed away. The bathing is followed by spiritual purification and a ceremony which secures the blessings of the deity.</a:t>
            </a:r>
          </a:p>
          <a:p>
            <a:r>
              <a:rPr lang="en-US" sz="1200" kern="1200" dirty="0" smtClean="0">
                <a:solidFill>
                  <a:schemeClr val="tx1"/>
                </a:solidFill>
                <a:effectLst/>
                <a:latin typeface="+mn-lt"/>
                <a:ea typeface="+mn-ea"/>
                <a:cs typeface="+mn-cs"/>
              </a:rPr>
              <a:t>¨ During the 12 years, In Hindu mythology, it is said that a drop of immortal nectar was dropped at each of these locations as Gods and demons fought over the pot or </a:t>
            </a:r>
            <a:r>
              <a:rPr lang="en-US" sz="1200" kern="1200" dirty="0" err="1" smtClean="0">
                <a:solidFill>
                  <a:schemeClr val="tx1"/>
                </a:solidFill>
                <a:effectLst/>
                <a:latin typeface="+mn-lt"/>
                <a:ea typeface="+mn-ea"/>
                <a:cs typeface="+mn-cs"/>
              </a:rPr>
              <a:t>Kumbh</a:t>
            </a:r>
            <a:r>
              <a:rPr lang="en-US" sz="1200" kern="1200" dirty="0" smtClean="0">
                <a:solidFill>
                  <a:schemeClr val="tx1"/>
                </a:solidFill>
                <a:effectLst/>
                <a:latin typeface="+mn-lt"/>
                <a:ea typeface="+mn-ea"/>
                <a:cs typeface="+mn-cs"/>
              </a:rPr>
              <a:t> that held the nectar. </a:t>
            </a:r>
          </a:p>
          <a:p>
            <a:r>
              <a:rPr lang="en-US" sz="1200" kern="1200" dirty="0" smtClean="0">
                <a:solidFill>
                  <a:schemeClr val="tx1"/>
                </a:solidFill>
                <a:effectLst/>
                <a:latin typeface="+mn-lt"/>
                <a:ea typeface="+mn-ea"/>
                <a:cs typeface="+mn-cs"/>
              </a:rPr>
              <a:t>¨ Millions of Hindus travel to the </a:t>
            </a:r>
            <a:r>
              <a:rPr lang="en-US" sz="1200" kern="1200" dirty="0" err="1" smtClean="0">
                <a:solidFill>
                  <a:schemeClr val="tx1"/>
                </a:solidFill>
                <a:effectLst/>
                <a:latin typeface="+mn-lt"/>
                <a:ea typeface="+mn-ea"/>
                <a:cs typeface="+mn-cs"/>
              </a:rPr>
              <a:t>Mela</a:t>
            </a:r>
            <a:r>
              <a:rPr lang="en-US" sz="1200" kern="1200" dirty="0" smtClean="0">
                <a:solidFill>
                  <a:schemeClr val="tx1"/>
                </a:solidFill>
                <a:effectLst/>
                <a:latin typeface="+mn-lt"/>
                <a:ea typeface="+mn-ea"/>
                <a:cs typeface="+mn-cs"/>
              </a:rPr>
              <a:t> to bathe in the Ganga, believing their sins will be washed away and they will achieve salvation. For other visitors, the festival is a fascinating spectacle of size and eccentricity. </a:t>
            </a:r>
          </a:p>
          <a:p>
            <a:r>
              <a:rPr lang="en-US"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4C05F397-081A-4FDA-A069-2BF4FD497FB8}" type="slidenum">
              <a:rPr lang="en-AU" smtClean="0"/>
              <a:t>5</a:t>
            </a:fld>
            <a:endParaRPr lang="en-AU"/>
          </a:p>
        </p:txBody>
      </p:sp>
    </p:spTree>
    <p:extLst>
      <p:ext uri="{BB962C8B-B14F-4D97-AF65-F5344CB8AC3E}">
        <p14:creationId xmlns:p14="http://schemas.microsoft.com/office/powerpoint/2010/main" val="1591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EXTENSION</a:t>
            </a:r>
            <a:r>
              <a:rPr lang="en-US" sz="1200" kern="1200" baseline="0" smtClean="0">
                <a:solidFill>
                  <a:schemeClr val="tx1"/>
                </a:solidFill>
                <a:effectLst/>
                <a:latin typeface="+mn-lt"/>
                <a:ea typeface="+mn-ea"/>
                <a:cs typeface="+mn-cs"/>
              </a:rPr>
              <a:t> TASK/ADDITIONAL TASK</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Kumbh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Mela</a:t>
            </a:r>
            <a:r>
              <a:rPr lang="en-US" sz="1200" kern="1200" dirty="0" smtClean="0">
                <a:solidFill>
                  <a:schemeClr val="tx1"/>
                </a:solidFill>
                <a:effectLst/>
                <a:latin typeface="+mn-lt"/>
                <a:ea typeface="+mn-ea"/>
                <a:cs typeface="+mn-cs"/>
              </a:rPr>
              <a:t>, s a religious </a:t>
            </a:r>
            <a:r>
              <a:rPr lang="en-US" sz="1200" u="none" strike="noStrike" kern="1200" dirty="0" smtClean="0">
                <a:solidFill>
                  <a:schemeClr val="tx1"/>
                </a:solidFill>
                <a:effectLst/>
                <a:latin typeface="+mn-lt"/>
                <a:ea typeface="+mn-ea"/>
                <a:cs typeface="+mn-cs"/>
                <a:hlinkClick r:id="rId3"/>
              </a:rPr>
              <a:t>festival</a:t>
            </a:r>
            <a:r>
              <a:rPr lang="en-US" sz="1200" kern="1200" dirty="0" smtClean="0">
                <a:solidFill>
                  <a:schemeClr val="tx1"/>
                </a:solidFill>
                <a:effectLst/>
                <a:latin typeface="+mn-lt"/>
                <a:ea typeface="+mn-ea"/>
                <a:cs typeface="+mn-cs"/>
              </a:rPr>
              <a:t> that is celebrated four times over the course of 12 years, at one of four sacred cities of India: Allahabad, Ujjain, Nasik and </a:t>
            </a:r>
            <a:r>
              <a:rPr lang="en-US" sz="1200" kern="1200" dirty="0" err="1" smtClean="0">
                <a:solidFill>
                  <a:schemeClr val="tx1"/>
                </a:solidFill>
                <a:effectLst/>
                <a:latin typeface="+mn-lt"/>
                <a:ea typeface="+mn-ea"/>
                <a:cs typeface="+mn-cs"/>
              </a:rPr>
              <a:t>Haridwar</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Hindus from all walks of life gather there for ritual bathing, believing that their sins will be washed away. The bathing is followed by spiritual purification and a ceremony which secures the blessings of the deity.</a:t>
            </a:r>
          </a:p>
          <a:p>
            <a:r>
              <a:rPr lang="en-US" sz="1200" kern="1200" dirty="0" smtClean="0">
                <a:solidFill>
                  <a:schemeClr val="tx1"/>
                </a:solidFill>
                <a:effectLst/>
                <a:latin typeface="+mn-lt"/>
                <a:ea typeface="+mn-ea"/>
                <a:cs typeface="+mn-cs"/>
              </a:rPr>
              <a:t>¨ During the 12 years, In Hindu mythology, it is said that a drop of immortal nectar was dropped at each of these locations as Gods and demons fought over the pot or </a:t>
            </a:r>
            <a:r>
              <a:rPr lang="en-US" sz="1200" kern="1200" dirty="0" err="1" smtClean="0">
                <a:solidFill>
                  <a:schemeClr val="tx1"/>
                </a:solidFill>
                <a:effectLst/>
                <a:latin typeface="+mn-lt"/>
                <a:ea typeface="+mn-ea"/>
                <a:cs typeface="+mn-cs"/>
              </a:rPr>
              <a:t>Kumbh</a:t>
            </a:r>
            <a:r>
              <a:rPr lang="en-US" sz="1200" kern="1200" dirty="0" smtClean="0">
                <a:solidFill>
                  <a:schemeClr val="tx1"/>
                </a:solidFill>
                <a:effectLst/>
                <a:latin typeface="+mn-lt"/>
                <a:ea typeface="+mn-ea"/>
                <a:cs typeface="+mn-cs"/>
              </a:rPr>
              <a:t> that held the nectar. </a:t>
            </a:r>
          </a:p>
          <a:p>
            <a:r>
              <a:rPr lang="en-US" sz="1200" kern="1200" dirty="0" smtClean="0">
                <a:solidFill>
                  <a:schemeClr val="tx1"/>
                </a:solidFill>
                <a:effectLst/>
                <a:latin typeface="+mn-lt"/>
                <a:ea typeface="+mn-ea"/>
                <a:cs typeface="+mn-cs"/>
              </a:rPr>
              <a:t>¨ Millions of Hindus travel to the </a:t>
            </a:r>
            <a:r>
              <a:rPr lang="en-US" sz="1200" kern="1200" dirty="0" err="1" smtClean="0">
                <a:solidFill>
                  <a:schemeClr val="tx1"/>
                </a:solidFill>
                <a:effectLst/>
                <a:latin typeface="+mn-lt"/>
                <a:ea typeface="+mn-ea"/>
                <a:cs typeface="+mn-cs"/>
              </a:rPr>
              <a:t>Mela</a:t>
            </a:r>
            <a:r>
              <a:rPr lang="en-US" sz="1200" kern="1200" dirty="0" smtClean="0">
                <a:solidFill>
                  <a:schemeClr val="tx1"/>
                </a:solidFill>
                <a:effectLst/>
                <a:latin typeface="+mn-lt"/>
                <a:ea typeface="+mn-ea"/>
                <a:cs typeface="+mn-cs"/>
              </a:rPr>
              <a:t> to bathe in the Ganga, believing their sins will be washed away and they will achieve salvation. For other visitors, the festival is a fascinating spectacle of size and eccentricity. </a:t>
            </a:r>
          </a:p>
          <a:p>
            <a:r>
              <a:rPr lang="en-US"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4C05F397-081A-4FDA-A069-2BF4FD497FB8}" type="slidenum">
              <a:rPr lang="en-AU" smtClean="0"/>
              <a:t>6</a:t>
            </a:fld>
            <a:endParaRPr lang="en-AU"/>
          </a:p>
        </p:txBody>
      </p:sp>
    </p:spTree>
    <p:extLst>
      <p:ext uri="{BB962C8B-B14F-4D97-AF65-F5344CB8AC3E}">
        <p14:creationId xmlns:p14="http://schemas.microsoft.com/office/powerpoint/2010/main" val="4258031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708C986-D74D-41DA-AE9B-21954F327883}" type="datetimeFigureOut">
              <a:rPr lang="en-GB" smtClean="0"/>
              <a:t>13/03/2018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2FBA3E-BA62-432E-B745-A9D25F451C78}" type="slidenum">
              <a:rPr lang="en-GB" smtClean="0"/>
              <a:t>‹#›</a:t>
            </a:fld>
            <a:endParaRPr lang="en-GB"/>
          </a:p>
        </p:txBody>
      </p:sp>
    </p:spTree>
    <p:extLst>
      <p:ext uri="{BB962C8B-B14F-4D97-AF65-F5344CB8AC3E}">
        <p14:creationId xmlns:p14="http://schemas.microsoft.com/office/powerpoint/2010/main" val="21880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08C986-D74D-41DA-AE9B-21954F327883}" type="datetimeFigureOut">
              <a:rPr lang="en-GB" smtClean="0"/>
              <a:t>13/03/2018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2FBA3E-BA62-432E-B745-A9D25F451C78}" type="slidenum">
              <a:rPr lang="en-GB" smtClean="0"/>
              <a:t>‹#›</a:t>
            </a:fld>
            <a:endParaRPr lang="en-GB"/>
          </a:p>
        </p:txBody>
      </p:sp>
    </p:spTree>
    <p:extLst>
      <p:ext uri="{BB962C8B-B14F-4D97-AF65-F5344CB8AC3E}">
        <p14:creationId xmlns:p14="http://schemas.microsoft.com/office/powerpoint/2010/main" val="3603578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08C986-D74D-41DA-AE9B-21954F327883}" type="datetimeFigureOut">
              <a:rPr lang="en-GB" smtClean="0"/>
              <a:t>13/03/2018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2FBA3E-BA62-432E-B745-A9D25F451C78}" type="slidenum">
              <a:rPr lang="en-GB" smtClean="0"/>
              <a:t>‹#›</a:t>
            </a:fld>
            <a:endParaRPr lang="en-GB"/>
          </a:p>
        </p:txBody>
      </p:sp>
    </p:spTree>
    <p:extLst>
      <p:ext uri="{BB962C8B-B14F-4D97-AF65-F5344CB8AC3E}">
        <p14:creationId xmlns:p14="http://schemas.microsoft.com/office/powerpoint/2010/main" val="313602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08C986-D74D-41DA-AE9B-21954F327883}" type="datetimeFigureOut">
              <a:rPr lang="en-GB" smtClean="0"/>
              <a:t>13/03/2018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2FBA3E-BA62-432E-B745-A9D25F451C78}" type="slidenum">
              <a:rPr lang="en-GB" smtClean="0"/>
              <a:t>‹#›</a:t>
            </a:fld>
            <a:endParaRPr lang="en-GB"/>
          </a:p>
        </p:txBody>
      </p:sp>
    </p:spTree>
    <p:extLst>
      <p:ext uri="{BB962C8B-B14F-4D97-AF65-F5344CB8AC3E}">
        <p14:creationId xmlns:p14="http://schemas.microsoft.com/office/powerpoint/2010/main" val="220048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08C986-D74D-41DA-AE9B-21954F327883}" type="datetimeFigureOut">
              <a:rPr lang="en-GB" smtClean="0"/>
              <a:t>13/03/2018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2FBA3E-BA62-432E-B745-A9D25F451C78}" type="slidenum">
              <a:rPr lang="en-GB" smtClean="0"/>
              <a:t>‹#›</a:t>
            </a:fld>
            <a:endParaRPr lang="en-GB"/>
          </a:p>
        </p:txBody>
      </p:sp>
    </p:spTree>
    <p:extLst>
      <p:ext uri="{BB962C8B-B14F-4D97-AF65-F5344CB8AC3E}">
        <p14:creationId xmlns:p14="http://schemas.microsoft.com/office/powerpoint/2010/main" val="140328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08C986-D74D-41DA-AE9B-21954F327883}" type="datetimeFigureOut">
              <a:rPr lang="en-GB" smtClean="0"/>
              <a:t>13/03/2018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2FBA3E-BA62-432E-B745-A9D25F451C78}" type="slidenum">
              <a:rPr lang="en-GB" smtClean="0"/>
              <a:t>‹#›</a:t>
            </a:fld>
            <a:endParaRPr lang="en-GB"/>
          </a:p>
        </p:txBody>
      </p:sp>
    </p:spTree>
    <p:extLst>
      <p:ext uri="{BB962C8B-B14F-4D97-AF65-F5344CB8AC3E}">
        <p14:creationId xmlns:p14="http://schemas.microsoft.com/office/powerpoint/2010/main" val="107271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08C986-D74D-41DA-AE9B-21954F327883}" type="datetimeFigureOut">
              <a:rPr lang="en-GB" smtClean="0"/>
              <a:t>13/03/2018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2FBA3E-BA62-432E-B745-A9D25F451C78}" type="slidenum">
              <a:rPr lang="en-GB" smtClean="0"/>
              <a:t>‹#›</a:t>
            </a:fld>
            <a:endParaRPr lang="en-GB"/>
          </a:p>
        </p:txBody>
      </p:sp>
    </p:spTree>
    <p:extLst>
      <p:ext uri="{BB962C8B-B14F-4D97-AF65-F5344CB8AC3E}">
        <p14:creationId xmlns:p14="http://schemas.microsoft.com/office/powerpoint/2010/main" val="63885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08C986-D74D-41DA-AE9B-21954F327883}" type="datetimeFigureOut">
              <a:rPr lang="en-GB" smtClean="0"/>
              <a:t>13/03/2018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2FBA3E-BA62-432E-B745-A9D25F451C78}" type="slidenum">
              <a:rPr lang="en-GB" smtClean="0"/>
              <a:t>‹#›</a:t>
            </a:fld>
            <a:endParaRPr lang="en-GB"/>
          </a:p>
        </p:txBody>
      </p:sp>
    </p:spTree>
    <p:extLst>
      <p:ext uri="{BB962C8B-B14F-4D97-AF65-F5344CB8AC3E}">
        <p14:creationId xmlns:p14="http://schemas.microsoft.com/office/powerpoint/2010/main" val="369516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8C986-D74D-41DA-AE9B-21954F327883}" type="datetimeFigureOut">
              <a:rPr lang="en-GB" smtClean="0"/>
              <a:t>13/03/2018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2FBA3E-BA62-432E-B745-A9D25F451C78}" type="slidenum">
              <a:rPr lang="en-GB" smtClean="0"/>
              <a:t>‹#›</a:t>
            </a:fld>
            <a:endParaRPr lang="en-GB"/>
          </a:p>
        </p:txBody>
      </p:sp>
    </p:spTree>
    <p:extLst>
      <p:ext uri="{BB962C8B-B14F-4D97-AF65-F5344CB8AC3E}">
        <p14:creationId xmlns:p14="http://schemas.microsoft.com/office/powerpoint/2010/main" val="408122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08C986-D74D-41DA-AE9B-21954F327883}" type="datetimeFigureOut">
              <a:rPr lang="en-GB" smtClean="0"/>
              <a:t>13/03/2018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2FBA3E-BA62-432E-B745-A9D25F451C78}" type="slidenum">
              <a:rPr lang="en-GB" smtClean="0"/>
              <a:t>‹#›</a:t>
            </a:fld>
            <a:endParaRPr lang="en-GB"/>
          </a:p>
        </p:txBody>
      </p:sp>
    </p:spTree>
    <p:extLst>
      <p:ext uri="{BB962C8B-B14F-4D97-AF65-F5344CB8AC3E}">
        <p14:creationId xmlns:p14="http://schemas.microsoft.com/office/powerpoint/2010/main" val="4116028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08C986-D74D-41DA-AE9B-21954F327883}" type="datetimeFigureOut">
              <a:rPr lang="en-GB" smtClean="0"/>
              <a:t>13/03/2018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2FBA3E-BA62-432E-B745-A9D25F451C78}" type="slidenum">
              <a:rPr lang="en-GB" smtClean="0"/>
              <a:t>‹#›</a:t>
            </a:fld>
            <a:endParaRPr lang="en-GB"/>
          </a:p>
        </p:txBody>
      </p:sp>
    </p:spTree>
    <p:extLst>
      <p:ext uri="{BB962C8B-B14F-4D97-AF65-F5344CB8AC3E}">
        <p14:creationId xmlns:p14="http://schemas.microsoft.com/office/powerpoint/2010/main" val="125898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8C986-D74D-41DA-AE9B-21954F327883}" type="datetimeFigureOut">
              <a:rPr lang="en-GB" smtClean="0"/>
              <a:t>13/03/2018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FBA3E-BA62-432E-B745-A9D25F451C78}" type="slidenum">
              <a:rPr lang="en-GB" smtClean="0"/>
              <a:t>‹#›</a:t>
            </a:fld>
            <a:endParaRPr lang="en-GB"/>
          </a:p>
        </p:txBody>
      </p:sp>
    </p:spTree>
    <p:extLst>
      <p:ext uri="{BB962C8B-B14F-4D97-AF65-F5344CB8AC3E}">
        <p14:creationId xmlns:p14="http://schemas.microsoft.com/office/powerpoint/2010/main" val="3317613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request.org.uk/life/spirituality/pilgrimage/"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loud 18"/>
          <p:cNvSpPr/>
          <p:nvPr/>
        </p:nvSpPr>
        <p:spPr>
          <a:xfrm>
            <a:off x="4812631" y="1925053"/>
            <a:ext cx="2237874" cy="15761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1" y="0"/>
            <a:ext cx="12199073" cy="1436681"/>
            <a:chOff x="1" y="0"/>
            <a:chExt cx="12199073" cy="1436681"/>
          </a:xfrm>
        </p:grpSpPr>
        <p:grpSp>
          <p:nvGrpSpPr>
            <p:cNvPr id="3" name="Group 2">
              <a:extLst>
                <a:ext uri="{FF2B5EF4-FFF2-40B4-BE49-F238E27FC236}">
                  <a16:creationId xmlns:a16="http://schemas.microsoft.com/office/drawing/2014/main" id="{DAC244DC-1382-4DD6-B885-B7ED741BB1E8}"/>
                </a:ext>
              </a:extLst>
            </p:cNvPr>
            <p:cNvGrpSpPr/>
            <p:nvPr/>
          </p:nvGrpSpPr>
          <p:grpSpPr>
            <a:xfrm>
              <a:off x="1" y="0"/>
              <a:ext cx="9189748" cy="1436681"/>
              <a:chOff x="-1" y="-41565"/>
              <a:chExt cx="9144002" cy="1556794"/>
            </a:xfrm>
          </p:grpSpPr>
          <p:pic>
            <p:nvPicPr>
              <p:cNvPr id="6" name="Picture 5">
                <a:extLst>
                  <a:ext uri="{FF2B5EF4-FFF2-40B4-BE49-F238E27FC236}">
                    <a16:creationId xmlns:a16="http://schemas.microsoft.com/office/drawing/2014/main" id="{FDE22A7D-D9DF-48BC-8244-EB85E961CA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1565"/>
                <a:ext cx="1533669" cy="1556793"/>
              </a:xfrm>
              <a:prstGeom prst="rect">
                <a:avLst/>
              </a:prstGeom>
            </p:spPr>
          </p:pic>
          <p:pic>
            <p:nvPicPr>
              <p:cNvPr id="7" name="Picture 6">
                <a:extLst>
                  <a:ext uri="{FF2B5EF4-FFF2-40B4-BE49-F238E27FC236}">
                    <a16:creationId xmlns:a16="http://schemas.microsoft.com/office/drawing/2014/main" id="{0A67B7A4-2092-4B55-BF61-EE10EF43FD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3668" y="-41565"/>
                <a:ext cx="1533669" cy="1556793"/>
              </a:xfrm>
              <a:prstGeom prst="rect">
                <a:avLst/>
              </a:prstGeom>
            </p:spPr>
          </p:pic>
          <p:pic>
            <p:nvPicPr>
              <p:cNvPr id="8" name="Picture 7">
                <a:extLst>
                  <a:ext uri="{FF2B5EF4-FFF2-40B4-BE49-F238E27FC236}">
                    <a16:creationId xmlns:a16="http://schemas.microsoft.com/office/drawing/2014/main" id="{07B86F11-FAD7-4959-B170-5326E33AA3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7337" y="-41565"/>
                <a:ext cx="1533669" cy="1556793"/>
              </a:xfrm>
              <a:prstGeom prst="rect">
                <a:avLst/>
              </a:prstGeom>
            </p:spPr>
          </p:pic>
          <p:pic>
            <p:nvPicPr>
              <p:cNvPr id="9" name="Picture 8">
                <a:extLst>
                  <a:ext uri="{FF2B5EF4-FFF2-40B4-BE49-F238E27FC236}">
                    <a16:creationId xmlns:a16="http://schemas.microsoft.com/office/drawing/2014/main" id="{25BC9CC9-2908-4648-A15A-A948633C9E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1006" y="-41565"/>
                <a:ext cx="1533669" cy="1556793"/>
              </a:xfrm>
              <a:prstGeom prst="rect">
                <a:avLst/>
              </a:prstGeom>
            </p:spPr>
          </p:pic>
          <p:pic>
            <p:nvPicPr>
              <p:cNvPr id="10" name="Picture 9">
                <a:extLst>
                  <a:ext uri="{FF2B5EF4-FFF2-40B4-BE49-F238E27FC236}">
                    <a16:creationId xmlns:a16="http://schemas.microsoft.com/office/drawing/2014/main" id="{3677DFE6-D6A0-4F38-9BDD-6477085A49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4675" y="-41565"/>
                <a:ext cx="1533669" cy="1556793"/>
              </a:xfrm>
              <a:prstGeom prst="rect">
                <a:avLst/>
              </a:prstGeom>
            </p:spPr>
          </p:pic>
          <p:pic>
            <p:nvPicPr>
              <p:cNvPr id="11" name="Picture 10">
                <a:extLst>
                  <a:ext uri="{FF2B5EF4-FFF2-40B4-BE49-F238E27FC236}">
                    <a16:creationId xmlns:a16="http://schemas.microsoft.com/office/drawing/2014/main" id="{1DCC67A6-9F23-463C-B561-246CBAAF4A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332" y="-41564"/>
                <a:ext cx="1533669" cy="1556793"/>
              </a:xfrm>
              <a:prstGeom prst="rect">
                <a:avLst/>
              </a:prstGeom>
            </p:spPr>
          </p:pic>
        </p:grpSp>
        <p:pic>
          <p:nvPicPr>
            <p:cNvPr id="4" name="Picture 3">
              <a:extLst>
                <a:ext uri="{FF2B5EF4-FFF2-40B4-BE49-F238E27FC236}">
                  <a16:creationId xmlns:a16="http://schemas.microsoft.com/office/drawing/2014/main" id="{3677DFE6-D6A0-4F38-9BDD-6477085A49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9748" y="0"/>
              <a:ext cx="1533669" cy="1436680"/>
            </a:xfrm>
            <a:prstGeom prst="rect">
              <a:avLst/>
            </a:prstGeom>
          </p:spPr>
        </p:pic>
        <p:pic>
          <p:nvPicPr>
            <p:cNvPr id="5" name="Picture 4">
              <a:extLst>
                <a:ext uri="{FF2B5EF4-FFF2-40B4-BE49-F238E27FC236}">
                  <a16:creationId xmlns:a16="http://schemas.microsoft.com/office/drawing/2014/main" id="{1DCC67A6-9F23-463C-B561-246CBAAF4A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5405" y="1"/>
              <a:ext cx="1533669" cy="1436680"/>
            </a:xfrm>
            <a:prstGeom prst="rect">
              <a:avLst/>
            </a:prstGeom>
          </p:spPr>
        </p:pic>
      </p:grpSp>
      <p:sp>
        <p:nvSpPr>
          <p:cNvPr id="14" name="TextBox 13"/>
          <p:cNvSpPr txBox="1"/>
          <p:nvPr/>
        </p:nvSpPr>
        <p:spPr>
          <a:xfrm>
            <a:off x="5467680" y="2334135"/>
            <a:ext cx="9277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Holi</a:t>
            </a:r>
          </a:p>
        </p:txBody>
      </p:sp>
      <p:cxnSp>
        <p:nvCxnSpPr>
          <p:cNvPr id="16" name="Straight Arrow Connector 15"/>
          <p:cNvCxnSpPr/>
          <p:nvPr/>
        </p:nvCxnSpPr>
        <p:spPr>
          <a:xfrm flipH="1">
            <a:off x="3416968" y="3152272"/>
            <a:ext cx="1528010" cy="1251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45902" y="2995862"/>
            <a:ext cx="1377782" cy="1407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07257" y="4440199"/>
            <a:ext cx="17806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Krishna</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7937165" y="4440199"/>
            <a:ext cx="17806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Prahlad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4" name="Straight Arrow Connector 23"/>
          <p:cNvCxnSpPr/>
          <p:nvPr/>
        </p:nvCxnSpPr>
        <p:spPr>
          <a:xfrm>
            <a:off x="4587931" y="3862137"/>
            <a:ext cx="267914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411523" y="3898230"/>
            <a:ext cx="303195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How do the celebrations link to Hindu teaching?</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7" name="Straight Arrow Connector 26"/>
          <p:cNvCxnSpPr/>
          <p:nvPr/>
        </p:nvCxnSpPr>
        <p:spPr>
          <a:xfrm flipH="1">
            <a:off x="1961147" y="4809531"/>
            <a:ext cx="745958" cy="688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082684" y="4809531"/>
            <a:ext cx="478663" cy="761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7648407" y="4853191"/>
            <a:ext cx="460878" cy="721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8506326" y="4846173"/>
            <a:ext cx="24063" cy="724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827502" y="4853191"/>
            <a:ext cx="617287" cy="645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2841403" y="2022718"/>
            <a:ext cx="2103576" cy="455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882436" y="1983206"/>
            <a:ext cx="2253709" cy="564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782624" y="1677311"/>
            <a:ext cx="10587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In India</a:t>
            </a: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Box 41"/>
          <p:cNvSpPr txBox="1"/>
          <p:nvPr/>
        </p:nvSpPr>
        <p:spPr>
          <a:xfrm>
            <a:off x="9260492" y="1740387"/>
            <a:ext cx="14049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In the UK</a:t>
            </a: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ounded Rectangle 44"/>
          <p:cNvSpPr/>
          <p:nvPr/>
        </p:nvSpPr>
        <p:spPr>
          <a:xfrm>
            <a:off x="216568" y="6192618"/>
            <a:ext cx="11778916" cy="545066"/>
          </a:xfrm>
          <a:prstGeom prst="roundRect">
            <a:avLst/>
          </a:prstGeom>
          <a:solidFill>
            <a:srgbClr val="B476BA"/>
          </a:solidFill>
          <a:ln>
            <a:solidFill>
              <a:srgbClr val="B47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Calibri" panose="020F0502020204030204"/>
                <a:ea typeface="+mn-ea"/>
                <a:cs typeface="+mn-cs"/>
              </a:rPr>
              <a:t>Copy this diagram and complete </a:t>
            </a:r>
            <a:r>
              <a:rPr kumimoji="0" lang="en-GB" sz="2000" b="0" i="0" u="none" strike="noStrike" kern="1200" cap="none" spc="0" normalizeH="0" baseline="0" noProof="0" dirty="0" smtClean="0">
                <a:ln>
                  <a:noFill/>
                </a:ln>
                <a:solidFill>
                  <a:prstClr val="black"/>
                </a:solidFill>
                <a:effectLst/>
                <a:uLnTx/>
                <a:uFillTx/>
                <a:latin typeface="Calibri" panose="020F0502020204030204"/>
                <a:ea typeface="+mn-ea"/>
                <a:cs typeface="+mn-cs"/>
              </a:rPr>
              <a:t>with reference to your work from last lesson – you have </a:t>
            </a:r>
            <a:r>
              <a:rPr kumimoji="0" lang="en-GB" sz="2800" b="1" i="0" u="none" strike="noStrike" kern="1200" cap="none" spc="0" normalizeH="0" baseline="0" noProof="0" dirty="0" smtClean="0">
                <a:ln>
                  <a:noFill/>
                </a:ln>
                <a:solidFill>
                  <a:prstClr val="black"/>
                </a:solidFill>
                <a:effectLst/>
                <a:uLnTx/>
                <a:uFillTx/>
                <a:latin typeface="Calibri" panose="020F0502020204030204"/>
                <a:ea typeface="+mn-ea"/>
                <a:cs typeface="+mn-cs"/>
              </a:rPr>
              <a:t>4minutes</a:t>
            </a: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 name="Picture 2" descr="Image result for do now"/>
          <p:cNvPicPr>
            <a:picLocks noChangeAspect="1" noChangeArrowheads="1"/>
          </p:cNvPicPr>
          <p:nvPr/>
        </p:nvPicPr>
        <p:blipFill rotWithShape="1">
          <a:blip r:embed="rId3">
            <a:extLst>
              <a:ext uri="{28A0092B-C50C-407E-A947-70E740481C1C}">
                <a14:useLocalDpi xmlns:a14="http://schemas.microsoft.com/office/drawing/2010/main" val="0"/>
              </a:ext>
            </a:extLst>
          </a:blip>
          <a:srcRect r="9996"/>
          <a:stretch/>
        </p:blipFill>
        <p:spPr bwMode="auto">
          <a:xfrm>
            <a:off x="125110" y="4403557"/>
            <a:ext cx="1516815"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809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19"/>
          <p:cNvSpPr/>
          <p:nvPr/>
        </p:nvSpPr>
        <p:spPr>
          <a:xfrm>
            <a:off x="942987" y="3413584"/>
            <a:ext cx="5702969" cy="3103373"/>
          </a:xfrm>
          <a:prstGeom prst="cloud">
            <a:avLst/>
          </a:prstGeom>
          <a:solidFill>
            <a:srgbClr val="7030A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nvGrpSpPr>
          <p:cNvPr id="2" name="Group 1"/>
          <p:cNvGrpSpPr/>
          <p:nvPr/>
        </p:nvGrpSpPr>
        <p:grpSpPr>
          <a:xfrm>
            <a:off x="1" y="0"/>
            <a:ext cx="12199073" cy="1436681"/>
            <a:chOff x="1" y="0"/>
            <a:chExt cx="12199073" cy="1436681"/>
          </a:xfrm>
        </p:grpSpPr>
        <p:grpSp>
          <p:nvGrpSpPr>
            <p:cNvPr id="3" name="Group 2">
              <a:extLst>
                <a:ext uri="{FF2B5EF4-FFF2-40B4-BE49-F238E27FC236}">
                  <a16:creationId xmlns:a16="http://schemas.microsoft.com/office/drawing/2014/main" id="{DAC244DC-1382-4DD6-B885-B7ED741BB1E8}"/>
                </a:ext>
              </a:extLst>
            </p:cNvPr>
            <p:cNvGrpSpPr/>
            <p:nvPr/>
          </p:nvGrpSpPr>
          <p:grpSpPr>
            <a:xfrm>
              <a:off x="1" y="0"/>
              <a:ext cx="9189748" cy="1436681"/>
              <a:chOff x="-1" y="-41565"/>
              <a:chExt cx="9144002" cy="1556794"/>
            </a:xfrm>
          </p:grpSpPr>
          <p:pic>
            <p:nvPicPr>
              <p:cNvPr id="6" name="Picture 5">
                <a:extLst>
                  <a:ext uri="{FF2B5EF4-FFF2-40B4-BE49-F238E27FC236}">
                    <a16:creationId xmlns:a16="http://schemas.microsoft.com/office/drawing/2014/main" id="{FDE22A7D-D9DF-48BC-8244-EB85E961CA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565"/>
                <a:ext cx="1533669" cy="1556793"/>
              </a:xfrm>
              <a:prstGeom prst="rect">
                <a:avLst/>
              </a:prstGeom>
            </p:spPr>
          </p:pic>
          <p:pic>
            <p:nvPicPr>
              <p:cNvPr id="7" name="Picture 6">
                <a:extLst>
                  <a:ext uri="{FF2B5EF4-FFF2-40B4-BE49-F238E27FC236}">
                    <a16:creationId xmlns:a16="http://schemas.microsoft.com/office/drawing/2014/main" id="{0A67B7A4-2092-4B55-BF61-EE10EF43F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668" y="-41565"/>
                <a:ext cx="1533669" cy="1556793"/>
              </a:xfrm>
              <a:prstGeom prst="rect">
                <a:avLst/>
              </a:prstGeom>
            </p:spPr>
          </p:pic>
          <p:pic>
            <p:nvPicPr>
              <p:cNvPr id="8" name="Picture 7">
                <a:extLst>
                  <a:ext uri="{FF2B5EF4-FFF2-40B4-BE49-F238E27FC236}">
                    <a16:creationId xmlns:a16="http://schemas.microsoft.com/office/drawing/2014/main" id="{07B86F11-FAD7-4959-B170-5326E33AA3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7337" y="-41565"/>
                <a:ext cx="1533669" cy="1556793"/>
              </a:xfrm>
              <a:prstGeom prst="rect">
                <a:avLst/>
              </a:prstGeom>
            </p:spPr>
          </p:pic>
          <p:pic>
            <p:nvPicPr>
              <p:cNvPr id="9" name="Picture 8">
                <a:extLst>
                  <a:ext uri="{FF2B5EF4-FFF2-40B4-BE49-F238E27FC236}">
                    <a16:creationId xmlns:a16="http://schemas.microsoft.com/office/drawing/2014/main" id="{25BC9CC9-2908-4648-A15A-A948633C9E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1006" y="-41565"/>
                <a:ext cx="1533669" cy="1556793"/>
              </a:xfrm>
              <a:prstGeom prst="rect">
                <a:avLst/>
              </a:prstGeom>
            </p:spPr>
          </p:pic>
          <p:pic>
            <p:nvPicPr>
              <p:cNvPr id="10" name="Picture 9">
                <a:extLst>
                  <a:ext uri="{FF2B5EF4-FFF2-40B4-BE49-F238E27FC236}">
                    <a16:creationId xmlns:a16="http://schemas.microsoft.com/office/drawing/2014/main" id="{3677DFE6-D6A0-4F38-9BDD-6477085A49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675" y="-41565"/>
                <a:ext cx="1533669" cy="1556793"/>
              </a:xfrm>
              <a:prstGeom prst="rect">
                <a:avLst/>
              </a:prstGeom>
            </p:spPr>
          </p:pic>
          <p:pic>
            <p:nvPicPr>
              <p:cNvPr id="11" name="Picture 10">
                <a:extLst>
                  <a:ext uri="{FF2B5EF4-FFF2-40B4-BE49-F238E27FC236}">
                    <a16:creationId xmlns:a16="http://schemas.microsoft.com/office/drawing/2014/main" id="{1DCC67A6-9F23-463C-B561-246CBAAF4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332" y="-41564"/>
                <a:ext cx="1533669" cy="1556793"/>
              </a:xfrm>
              <a:prstGeom prst="rect">
                <a:avLst/>
              </a:prstGeom>
            </p:spPr>
          </p:pic>
        </p:grpSp>
        <p:pic>
          <p:nvPicPr>
            <p:cNvPr id="4" name="Picture 3">
              <a:extLst>
                <a:ext uri="{FF2B5EF4-FFF2-40B4-BE49-F238E27FC236}">
                  <a16:creationId xmlns:a16="http://schemas.microsoft.com/office/drawing/2014/main" id="{3677DFE6-D6A0-4F38-9BDD-6477085A49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748" y="0"/>
              <a:ext cx="1533669" cy="1436680"/>
            </a:xfrm>
            <a:prstGeom prst="rect">
              <a:avLst/>
            </a:prstGeom>
          </p:spPr>
        </p:pic>
        <p:pic>
          <p:nvPicPr>
            <p:cNvPr id="5" name="Picture 4">
              <a:extLst>
                <a:ext uri="{FF2B5EF4-FFF2-40B4-BE49-F238E27FC236}">
                  <a16:creationId xmlns:a16="http://schemas.microsoft.com/office/drawing/2014/main" id="{1DCC67A6-9F23-463C-B561-246CBAAF4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5405" y="1"/>
              <a:ext cx="1533669" cy="1436680"/>
            </a:xfrm>
            <a:prstGeom prst="rect">
              <a:avLst/>
            </a:prstGeom>
          </p:spPr>
        </p:pic>
      </p:grpSp>
      <p:sp>
        <p:nvSpPr>
          <p:cNvPr id="12" name="Rectangle 11">
            <a:extLst>
              <a:ext uri="{FF2B5EF4-FFF2-40B4-BE49-F238E27FC236}">
                <a16:creationId xmlns:a16="http://schemas.microsoft.com/office/drawing/2014/main" id="{819FC03B-1E9B-4FEE-96B8-5B27DE49B2D7}"/>
              </a:ext>
            </a:extLst>
          </p:cNvPr>
          <p:cNvSpPr/>
          <p:nvPr/>
        </p:nvSpPr>
        <p:spPr>
          <a:xfrm>
            <a:off x="88513" y="1569440"/>
            <a:ext cx="10686930" cy="369332"/>
          </a:xfrm>
          <a:prstGeom prst="rect">
            <a:avLst/>
          </a:prstGeom>
        </p:spPr>
        <p:txBody>
          <a:bodyPr wrap="square">
            <a:spAutoFit/>
          </a:bodyPr>
          <a:lstStyle/>
          <a:p>
            <a:pPr>
              <a:defRPr/>
            </a:pPr>
            <a:r>
              <a:rPr lang="en-GB" dirty="0" smtClean="0">
                <a:ln>
                  <a:solidFill>
                    <a:sysClr val="windowText" lastClr="000000"/>
                  </a:solidFill>
                </a:ln>
              </a:rPr>
              <a:t>LO: To understand the </a:t>
            </a:r>
            <a:r>
              <a:rPr lang="en-GB" dirty="0">
                <a:ln>
                  <a:solidFill>
                    <a:sysClr val="windowText" lastClr="000000"/>
                  </a:solidFill>
                </a:ln>
              </a:rPr>
              <a:t>role of pilgrimage </a:t>
            </a:r>
            <a:r>
              <a:rPr lang="en-GB" dirty="0" smtClean="0">
                <a:ln>
                  <a:solidFill>
                    <a:sysClr val="windowText" lastClr="000000"/>
                  </a:solidFill>
                </a:ln>
              </a:rPr>
              <a:t>and the </a:t>
            </a:r>
            <a:r>
              <a:rPr lang="en-GB" dirty="0">
                <a:ln>
                  <a:solidFill>
                    <a:sysClr val="windowText" lastClr="000000"/>
                  </a:solidFill>
                </a:ln>
              </a:rPr>
              <a:t>purposes and practices associated with pilgrimage for </a:t>
            </a:r>
            <a:r>
              <a:rPr lang="en-GB" dirty="0" smtClean="0">
                <a:ln>
                  <a:solidFill>
                    <a:sysClr val="windowText" lastClr="000000"/>
                  </a:solidFill>
                </a:ln>
              </a:rPr>
              <a:t>Hindus</a:t>
            </a:r>
            <a:endParaRPr lang="en-GB" dirty="0">
              <a:ln>
                <a:solidFill>
                  <a:sysClr val="windowText" lastClr="000000"/>
                </a:solidFill>
              </a:ln>
            </a:endParaRPr>
          </a:p>
        </p:txBody>
      </p:sp>
      <p:sp>
        <p:nvSpPr>
          <p:cNvPr id="14" name="TextBox 13"/>
          <p:cNvSpPr txBox="1">
            <a:spLocks noChangeArrowheads="1"/>
          </p:cNvSpPr>
          <p:nvPr/>
        </p:nvSpPr>
        <p:spPr bwMode="auto">
          <a:xfrm>
            <a:off x="7289090" y="2556221"/>
            <a:ext cx="4201779" cy="1015663"/>
          </a:xfrm>
          <a:prstGeom prst="rect">
            <a:avLst/>
          </a:prstGeom>
          <a:solidFill>
            <a:srgbClr val="FFFF66"/>
          </a:solidFill>
          <a:ln w="57150">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000" b="1" dirty="0">
                <a:latin typeface="Berlin Sans FB" panose="020E0602020502020306" pitchFamily="34" charset="0"/>
              </a:rPr>
              <a:t>Good</a:t>
            </a:r>
          </a:p>
          <a:p>
            <a:pPr algn="ctr" eaLnBrk="1" hangingPunct="1">
              <a:spcBef>
                <a:spcPct val="0"/>
              </a:spcBef>
              <a:buFontTx/>
              <a:buNone/>
            </a:pPr>
            <a:r>
              <a:rPr lang="en-GB" altLang="en-US" sz="2000" dirty="0">
                <a:latin typeface="Berlin Sans FB" panose="020E0602020502020306" pitchFamily="34" charset="0"/>
              </a:rPr>
              <a:t>Explain, in a paragraph, what you think the term pilgrimage means.</a:t>
            </a:r>
          </a:p>
        </p:txBody>
      </p:sp>
      <p:sp>
        <p:nvSpPr>
          <p:cNvPr id="15" name="TextBox 14"/>
          <p:cNvSpPr txBox="1">
            <a:spLocks noChangeArrowheads="1"/>
          </p:cNvSpPr>
          <p:nvPr/>
        </p:nvSpPr>
        <p:spPr bwMode="auto">
          <a:xfrm>
            <a:off x="7289090" y="3849781"/>
            <a:ext cx="4215091" cy="1015663"/>
          </a:xfrm>
          <a:prstGeom prst="rect">
            <a:avLst/>
          </a:prstGeom>
          <a:solidFill>
            <a:srgbClr val="FFFF66"/>
          </a:solidFill>
          <a:ln w="57150">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000" b="1" dirty="0">
                <a:latin typeface="Berlin Sans FB" panose="020E0602020502020306" pitchFamily="34" charset="0"/>
              </a:rPr>
              <a:t>Better</a:t>
            </a:r>
          </a:p>
          <a:p>
            <a:pPr algn="ctr" eaLnBrk="1" hangingPunct="1">
              <a:spcBef>
                <a:spcPct val="0"/>
              </a:spcBef>
              <a:buFontTx/>
              <a:buNone/>
            </a:pPr>
            <a:r>
              <a:rPr lang="en-GB" altLang="en-US" sz="2000" dirty="0">
                <a:latin typeface="Berlin Sans FB" panose="020E0602020502020306" pitchFamily="34" charset="0"/>
              </a:rPr>
              <a:t>Explain the concept of pilgrimage using specific examples in your answer.</a:t>
            </a:r>
          </a:p>
        </p:txBody>
      </p:sp>
      <p:sp>
        <p:nvSpPr>
          <p:cNvPr id="16" name="TextBox 16"/>
          <p:cNvSpPr txBox="1">
            <a:spLocks noChangeArrowheads="1"/>
          </p:cNvSpPr>
          <p:nvPr/>
        </p:nvSpPr>
        <p:spPr bwMode="auto">
          <a:xfrm>
            <a:off x="7289090" y="5193518"/>
            <a:ext cx="4203443" cy="1323439"/>
          </a:xfrm>
          <a:prstGeom prst="rect">
            <a:avLst/>
          </a:prstGeom>
          <a:solidFill>
            <a:srgbClr val="FFFF66"/>
          </a:solidFill>
          <a:ln w="57150">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000" b="1">
                <a:latin typeface="Berlin Sans FB" panose="020E0602020502020306" pitchFamily="34" charset="0"/>
              </a:rPr>
              <a:t>Best</a:t>
            </a:r>
          </a:p>
          <a:p>
            <a:pPr algn="ctr" eaLnBrk="1" hangingPunct="1">
              <a:spcBef>
                <a:spcPct val="0"/>
              </a:spcBef>
              <a:buFontTx/>
              <a:buNone/>
            </a:pPr>
            <a:r>
              <a:rPr lang="en-GB" altLang="en-US" sz="2000">
                <a:latin typeface="Berlin Sans FB" panose="020E0602020502020306" pitchFamily="34" charset="0"/>
              </a:rPr>
              <a:t>Explain why pilgrimage is an important part of worship and reverence to God.</a:t>
            </a:r>
          </a:p>
        </p:txBody>
      </p:sp>
      <p:sp>
        <p:nvSpPr>
          <p:cNvPr id="17" name="Rectangle 16">
            <a:extLst/>
          </p:cNvPr>
          <p:cNvSpPr/>
          <p:nvPr/>
        </p:nvSpPr>
        <p:spPr>
          <a:xfrm>
            <a:off x="770672" y="4424077"/>
            <a:ext cx="5875284" cy="769441"/>
          </a:xfrm>
          <a:prstGeom prst="rect">
            <a:avLst/>
          </a:prstGeom>
          <a:noFill/>
        </p:spPr>
        <p:txBody>
          <a:bodyPr>
            <a:spAutoFit/>
          </a:bodyPr>
          <a:lstStyle/>
          <a:p>
            <a:pPr algn="ctr" eaLnBrk="1" hangingPunct="1">
              <a:defRPr/>
            </a:pPr>
            <a:r>
              <a:rPr lang="en-GB" sz="4400" dirty="0">
                <a:ln w="22225">
                  <a:solidFill>
                    <a:schemeClr val="accent2"/>
                  </a:solidFill>
                  <a:prstDash val="solid"/>
                </a:ln>
                <a:solidFill>
                  <a:schemeClr val="accent2">
                    <a:lumMod val="40000"/>
                    <a:lumOff val="60000"/>
                  </a:schemeClr>
                </a:solidFill>
                <a:latin typeface="Berlin Sans FB" panose="020E0602020502020306" pitchFamily="34" charset="0"/>
              </a:rPr>
              <a:t>What is pilgrimage?</a:t>
            </a:r>
          </a:p>
        </p:txBody>
      </p:sp>
      <p:sp>
        <p:nvSpPr>
          <p:cNvPr id="19" name="TextBox 18"/>
          <p:cNvSpPr txBox="1"/>
          <p:nvPr/>
        </p:nvSpPr>
        <p:spPr>
          <a:xfrm>
            <a:off x="3431360" y="2033536"/>
            <a:ext cx="3504679" cy="646331"/>
          </a:xfrm>
          <a:prstGeom prst="rect">
            <a:avLst/>
          </a:prstGeom>
          <a:noFill/>
        </p:spPr>
        <p:txBody>
          <a:bodyPr wrap="square" rtlCol="0">
            <a:spAutoFit/>
          </a:bodyPr>
          <a:lstStyle/>
          <a:p>
            <a:r>
              <a:rPr lang="en-GB" sz="3600" b="1" u="sng" dirty="0" smtClean="0">
                <a:effectLst>
                  <a:outerShdw blurRad="38100" dist="38100" dir="2700000" algn="tl">
                    <a:srgbClr val="000000">
                      <a:alpha val="43137"/>
                    </a:srgbClr>
                  </a:outerShdw>
                </a:effectLst>
              </a:rPr>
              <a:t>Hindu Pilgrimage</a:t>
            </a:r>
            <a:endParaRPr lang="en-GB" sz="36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9857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56410" y="452722"/>
            <a:ext cx="6084925" cy="4041857"/>
          </a:xfrm>
          <a:prstGeom prst="rect">
            <a:avLst/>
          </a:prstGeom>
        </p:spPr>
      </p:pic>
      <p:pic>
        <p:nvPicPr>
          <p:cNvPr id="13" name="Picture 2" descr="http://www.indialine.com/gifs1/varanasi.jpg"/>
          <p:cNvPicPr>
            <a:picLocks noChangeAspect="1" noChangeArrowheads="1"/>
          </p:cNvPicPr>
          <p:nvPr/>
        </p:nvPicPr>
        <p:blipFill>
          <a:blip r:embed="rId4"/>
          <a:srcRect/>
          <a:stretch>
            <a:fillRect/>
          </a:stretch>
        </p:blipFill>
        <p:spPr bwMode="auto">
          <a:xfrm>
            <a:off x="8004312" y="3371438"/>
            <a:ext cx="4048276" cy="3342183"/>
          </a:xfrm>
          <a:prstGeom prst="rect">
            <a:avLst/>
          </a:prstGeom>
          <a:noFill/>
        </p:spPr>
      </p:pic>
      <p:sp>
        <p:nvSpPr>
          <p:cNvPr id="14" name="TextBox 13">
            <a:extLst>
              <a:ext uri="{FF2B5EF4-FFF2-40B4-BE49-F238E27FC236}">
                <a16:creationId xmlns:a16="http://schemas.microsoft.com/office/drawing/2014/main" id="{7E67B5A9-3C1F-4B8F-8A29-0A51D85A828A}"/>
              </a:ext>
            </a:extLst>
          </p:cNvPr>
          <p:cNvSpPr txBox="1"/>
          <p:nvPr/>
        </p:nvSpPr>
        <p:spPr>
          <a:xfrm>
            <a:off x="0" y="4577969"/>
            <a:ext cx="7952874" cy="1923604"/>
          </a:xfrm>
          <a:prstGeom prst="rect">
            <a:avLst/>
          </a:prstGeom>
          <a:noFill/>
        </p:spPr>
        <p:txBody>
          <a:bodyPr wrap="square" rtlCol="0">
            <a:spAutoFit/>
          </a:bodyPr>
          <a:lstStyle/>
          <a:p>
            <a:r>
              <a:rPr lang="en-AU" dirty="0"/>
              <a:t>Make </a:t>
            </a:r>
            <a:r>
              <a:rPr lang="en-AU" dirty="0" smtClean="0"/>
              <a:t>clear notes </a:t>
            </a:r>
            <a:r>
              <a:rPr lang="en-AU" dirty="0"/>
              <a:t>from the video </a:t>
            </a:r>
            <a:r>
              <a:rPr lang="en-AU" dirty="0" smtClean="0"/>
              <a:t>and be able to explain the meaning of:</a:t>
            </a:r>
          </a:p>
          <a:p>
            <a:endParaRPr lang="en-AU" sz="1100" dirty="0"/>
          </a:p>
          <a:p>
            <a:pPr marL="285750" indent="-285750">
              <a:buFont typeface="Arial" panose="020B0604020202020204" pitchFamily="34" charset="0"/>
              <a:buChar char="•"/>
            </a:pPr>
            <a:r>
              <a:rPr lang="en-GB" dirty="0"/>
              <a:t>Ghats</a:t>
            </a:r>
          </a:p>
          <a:p>
            <a:pPr marL="285750" indent="-285750">
              <a:buFont typeface="Arial" panose="020B0604020202020204" pitchFamily="34" charset="0"/>
              <a:buChar char="•"/>
            </a:pPr>
            <a:r>
              <a:rPr lang="en-GB" dirty="0"/>
              <a:t>Pilgrimage</a:t>
            </a:r>
          </a:p>
          <a:p>
            <a:pPr marL="285750" indent="-285750">
              <a:buFont typeface="Arial" panose="020B0604020202020204" pitchFamily="34" charset="0"/>
              <a:buChar char="•"/>
            </a:pPr>
            <a:r>
              <a:rPr lang="en-GB" dirty="0" smtClean="0"/>
              <a:t>Varanasi</a:t>
            </a:r>
            <a:endParaRPr lang="en-AU" dirty="0"/>
          </a:p>
          <a:p>
            <a:endParaRPr lang="en-AU" sz="1200" dirty="0"/>
          </a:p>
          <a:p>
            <a:r>
              <a:rPr lang="en-AU" sz="2400" b="1" u="sng" dirty="0" smtClean="0">
                <a:effectLst>
                  <a:outerShdw blurRad="38100" dist="38100" dir="2700000" algn="tl">
                    <a:srgbClr val="000000">
                      <a:alpha val="43137"/>
                    </a:srgbClr>
                  </a:outerShdw>
                </a:effectLst>
              </a:rPr>
              <a:t>In a paragraph, explain the importance </a:t>
            </a:r>
            <a:r>
              <a:rPr lang="en-AU" sz="2400" b="1" u="sng" dirty="0">
                <a:effectLst>
                  <a:outerShdw blurRad="38100" dist="38100" dir="2700000" algn="tl">
                    <a:srgbClr val="000000">
                      <a:alpha val="43137"/>
                    </a:srgbClr>
                  </a:outerShdw>
                </a:effectLst>
              </a:rPr>
              <a:t>of Varanasi for </a:t>
            </a:r>
            <a:r>
              <a:rPr lang="en-AU" sz="2400" b="1" u="sng" dirty="0" smtClean="0">
                <a:effectLst>
                  <a:outerShdw blurRad="38100" dist="38100" dir="2700000" algn="tl">
                    <a:srgbClr val="000000">
                      <a:alpha val="43137"/>
                    </a:srgbClr>
                  </a:outerShdw>
                </a:effectLst>
              </a:rPr>
              <a:t>Hindus</a:t>
            </a:r>
            <a:endParaRPr lang="en-AU" sz="2400" b="1" u="sng" dirty="0">
              <a:effectLst>
                <a:outerShdw blurRad="38100" dist="38100" dir="2700000" algn="tl">
                  <a:srgbClr val="000000">
                    <a:alpha val="43137"/>
                  </a:srgbClr>
                </a:outerShdw>
              </a:effectLst>
            </a:endParaRPr>
          </a:p>
        </p:txBody>
      </p:sp>
      <p:sp>
        <p:nvSpPr>
          <p:cNvPr id="15" name="Rectangle 14">
            <a:extLst>
              <a:ext uri="{FF2B5EF4-FFF2-40B4-BE49-F238E27FC236}">
                <a16:creationId xmlns:a16="http://schemas.microsoft.com/office/drawing/2014/main" id="{819FC03B-1E9B-4FEE-96B8-5B27DE49B2D7}"/>
              </a:ext>
            </a:extLst>
          </p:cNvPr>
          <p:cNvSpPr/>
          <p:nvPr/>
        </p:nvSpPr>
        <p:spPr>
          <a:xfrm>
            <a:off x="0" y="0"/>
            <a:ext cx="10686930" cy="369332"/>
          </a:xfrm>
          <a:prstGeom prst="rect">
            <a:avLst/>
          </a:prstGeom>
        </p:spPr>
        <p:txBody>
          <a:bodyPr wrap="square">
            <a:spAutoFit/>
          </a:bodyPr>
          <a:lstStyle/>
          <a:p>
            <a:pPr>
              <a:defRPr/>
            </a:pPr>
            <a:r>
              <a:rPr lang="en-GB" dirty="0" smtClean="0">
                <a:ln>
                  <a:solidFill>
                    <a:sysClr val="windowText" lastClr="000000"/>
                  </a:solidFill>
                </a:ln>
              </a:rPr>
              <a:t>LO: To understand the </a:t>
            </a:r>
            <a:r>
              <a:rPr lang="en-GB" dirty="0">
                <a:ln>
                  <a:solidFill>
                    <a:sysClr val="windowText" lastClr="000000"/>
                  </a:solidFill>
                </a:ln>
              </a:rPr>
              <a:t>role of pilgrimage </a:t>
            </a:r>
            <a:r>
              <a:rPr lang="en-GB" dirty="0" smtClean="0">
                <a:ln>
                  <a:solidFill>
                    <a:sysClr val="windowText" lastClr="000000"/>
                  </a:solidFill>
                </a:ln>
              </a:rPr>
              <a:t>and the </a:t>
            </a:r>
            <a:r>
              <a:rPr lang="en-GB" dirty="0">
                <a:ln>
                  <a:solidFill>
                    <a:sysClr val="windowText" lastClr="000000"/>
                  </a:solidFill>
                </a:ln>
              </a:rPr>
              <a:t>purposes and practices associated with pilgrimage for </a:t>
            </a:r>
            <a:r>
              <a:rPr lang="en-GB" dirty="0" smtClean="0">
                <a:ln>
                  <a:solidFill>
                    <a:sysClr val="windowText" lastClr="000000"/>
                  </a:solidFill>
                </a:ln>
              </a:rPr>
              <a:t>Hindus</a:t>
            </a:r>
            <a:endParaRPr lang="en-GB" dirty="0">
              <a:ln>
                <a:solidFill>
                  <a:sysClr val="windowText" lastClr="000000"/>
                </a:solidFill>
              </a:ln>
            </a:endParaRPr>
          </a:p>
        </p:txBody>
      </p:sp>
      <p:pic>
        <p:nvPicPr>
          <p:cNvPr id="16" name="Picture 2" descr="http://nimg.sulekha.com/others/original700/india-river-ganges-2009-4-9-4-50-44.jpg"/>
          <p:cNvPicPr>
            <a:picLocks noChangeAspect="1" noChangeArrowheads="1"/>
          </p:cNvPicPr>
          <p:nvPr/>
        </p:nvPicPr>
        <p:blipFill>
          <a:blip r:embed="rId5" cstate="print"/>
          <a:srcRect/>
          <a:stretch>
            <a:fillRect/>
          </a:stretch>
        </p:blipFill>
        <p:spPr bwMode="auto">
          <a:xfrm>
            <a:off x="5555435" y="1044890"/>
            <a:ext cx="4473015" cy="2857520"/>
          </a:xfrm>
          <a:prstGeom prst="rect">
            <a:avLst/>
          </a:prstGeom>
          <a:noFill/>
        </p:spPr>
      </p:pic>
      <p:pic>
        <p:nvPicPr>
          <p:cNvPr id="7" name="Picture 3">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28450" y="473252"/>
            <a:ext cx="2048370" cy="114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891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0"/>
            <a:ext cx="12199073" cy="1436681"/>
            <a:chOff x="1" y="0"/>
            <a:chExt cx="12199073" cy="1436681"/>
          </a:xfrm>
        </p:grpSpPr>
        <p:grpSp>
          <p:nvGrpSpPr>
            <p:cNvPr id="4" name="Group 3">
              <a:extLst>
                <a:ext uri="{FF2B5EF4-FFF2-40B4-BE49-F238E27FC236}">
                  <a16:creationId xmlns:a16="http://schemas.microsoft.com/office/drawing/2014/main" id="{DAC244DC-1382-4DD6-B885-B7ED741BB1E8}"/>
                </a:ext>
              </a:extLst>
            </p:cNvPr>
            <p:cNvGrpSpPr/>
            <p:nvPr/>
          </p:nvGrpSpPr>
          <p:grpSpPr>
            <a:xfrm>
              <a:off x="1" y="0"/>
              <a:ext cx="9189748" cy="1436681"/>
              <a:chOff x="-1" y="-41565"/>
              <a:chExt cx="9144002" cy="1556794"/>
            </a:xfrm>
          </p:grpSpPr>
          <p:pic>
            <p:nvPicPr>
              <p:cNvPr id="7" name="Picture 6">
                <a:extLst>
                  <a:ext uri="{FF2B5EF4-FFF2-40B4-BE49-F238E27FC236}">
                    <a16:creationId xmlns:a16="http://schemas.microsoft.com/office/drawing/2014/main" id="{FDE22A7D-D9DF-48BC-8244-EB85E961CA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565"/>
                <a:ext cx="1533669" cy="1556793"/>
              </a:xfrm>
              <a:prstGeom prst="rect">
                <a:avLst/>
              </a:prstGeom>
            </p:spPr>
          </p:pic>
          <p:pic>
            <p:nvPicPr>
              <p:cNvPr id="8" name="Picture 7">
                <a:extLst>
                  <a:ext uri="{FF2B5EF4-FFF2-40B4-BE49-F238E27FC236}">
                    <a16:creationId xmlns:a16="http://schemas.microsoft.com/office/drawing/2014/main" id="{0A67B7A4-2092-4B55-BF61-EE10EF43F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668" y="-41565"/>
                <a:ext cx="1533669" cy="1556793"/>
              </a:xfrm>
              <a:prstGeom prst="rect">
                <a:avLst/>
              </a:prstGeom>
            </p:spPr>
          </p:pic>
          <p:pic>
            <p:nvPicPr>
              <p:cNvPr id="9" name="Picture 8">
                <a:extLst>
                  <a:ext uri="{FF2B5EF4-FFF2-40B4-BE49-F238E27FC236}">
                    <a16:creationId xmlns:a16="http://schemas.microsoft.com/office/drawing/2014/main" id="{07B86F11-FAD7-4959-B170-5326E33AA3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7337" y="-41565"/>
                <a:ext cx="1533669" cy="1556793"/>
              </a:xfrm>
              <a:prstGeom prst="rect">
                <a:avLst/>
              </a:prstGeom>
            </p:spPr>
          </p:pic>
          <p:pic>
            <p:nvPicPr>
              <p:cNvPr id="10" name="Picture 9">
                <a:extLst>
                  <a:ext uri="{FF2B5EF4-FFF2-40B4-BE49-F238E27FC236}">
                    <a16:creationId xmlns:a16="http://schemas.microsoft.com/office/drawing/2014/main" id="{25BC9CC9-2908-4648-A15A-A948633C9E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1006" y="-41565"/>
                <a:ext cx="1533669" cy="1556793"/>
              </a:xfrm>
              <a:prstGeom prst="rect">
                <a:avLst/>
              </a:prstGeom>
            </p:spPr>
          </p:pic>
          <p:pic>
            <p:nvPicPr>
              <p:cNvPr id="11" name="Picture 10">
                <a:extLst>
                  <a:ext uri="{FF2B5EF4-FFF2-40B4-BE49-F238E27FC236}">
                    <a16:creationId xmlns:a16="http://schemas.microsoft.com/office/drawing/2014/main" id="{3677DFE6-D6A0-4F38-9BDD-6477085A49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675" y="-41565"/>
                <a:ext cx="1533669" cy="1556793"/>
              </a:xfrm>
              <a:prstGeom prst="rect">
                <a:avLst/>
              </a:prstGeom>
            </p:spPr>
          </p:pic>
          <p:pic>
            <p:nvPicPr>
              <p:cNvPr id="12" name="Picture 11">
                <a:extLst>
                  <a:ext uri="{FF2B5EF4-FFF2-40B4-BE49-F238E27FC236}">
                    <a16:creationId xmlns:a16="http://schemas.microsoft.com/office/drawing/2014/main" id="{1DCC67A6-9F23-463C-B561-246CBAAF4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332" y="-41564"/>
                <a:ext cx="1533669" cy="1556793"/>
              </a:xfrm>
              <a:prstGeom prst="rect">
                <a:avLst/>
              </a:prstGeom>
            </p:spPr>
          </p:pic>
        </p:grpSp>
        <p:pic>
          <p:nvPicPr>
            <p:cNvPr id="5" name="Picture 4">
              <a:extLst>
                <a:ext uri="{FF2B5EF4-FFF2-40B4-BE49-F238E27FC236}">
                  <a16:creationId xmlns:a16="http://schemas.microsoft.com/office/drawing/2014/main" id="{3677DFE6-D6A0-4F38-9BDD-6477085A49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748" y="0"/>
              <a:ext cx="1533669" cy="1436680"/>
            </a:xfrm>
            <a:prstGeom prst="rect">
              <a:avLst/>
            </a:prstGeom>
          </p:spPr>
        </p:pic>
        <p:pic>
          <p:nvPicPr>
            <p:cNvPr id="6" name="Picture 5">
              <a:extLst>
                <a:ext uri="{FF2B5EF4-FFF2-40B4-BE49-F238E27FC236}">
                  <a16:creationId xmlns:a16="http://schemas.microsoft.com/office/drawing/2014/main" id="{1DCC67A6-9F23-463C-B561-246CBAAF4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5405" y="1"/>
              <a:ext cx="1533669" cy="1436680"/>
            </a:xfrm>
            <a:prstGeom prst="rect">
              <a:avLst/>
            </a:prstGeom>
          </p:spPr>
        </p:pic>
      </p:grpSp>
      <p:sp>
        <p:nvSpPr>
          <p:cNvPr id="13" name="TextBox 12"/>
          <p:cNvSpPr txBox="1"/>
          <p:nvPr/>
        </p:nvSpPr>
        <p:spPr>
          <a:xfrm>
            <a:off x="147301" y="2027448"/>
            <a:ext cx="5247396" cy="1569660"/>
          </a:xfrm>
          <a:prstGeom prst="rect">
            <a:avLst/>
          </a:prstGeom>
          <a:noFill/>
        </p:spPr>
        <p:txBody>
          <a:bodyPr wrap="square" rtlCol="0">
            <a:spAutoFit/>
          </a:bodyPr>
          <a:lstStyle/>
          <a:p>
            <a:r>
              <a:rPr lang="en-GB" sz="2400" dirty="0" smtClean="0"/>
              <a:t>Using the information sheet, summarise the significance of  pilgrimage for Hindus using these 3 specific examples – subheading each place of significance.  </a:t>
            </a:r>
          </a:p>
        </p:txBody>
      </p:sp>
      <p:pic>
        <p:nvPicPr>
          <p:cNvPr id="14" name="Picture 13"/>
          <p:cNvPicPr>
            <a:picLocks noChangeAspect="1"/>
          </p:cNvPicPr>
          <p:nvPr/>
        </p:nvPicPr>
        <p:blipFill rotWithShape="1">
          <a:blip r:embed="rId4"/>
          <a:srcRect l="26842" t="20645" r="18796" b="12708"/>
          <a:stretch/>
        </p:blipFill>
        <p:spPr>
          <a:xfrm>
            <a:off x="5394697" y="1717554"/>
            <a:ext cx="6414765" cy="4423719"/>
          </a:xfrm>
          <a:prstGeom prst="rect">
            <a:avLst/>
          </a:prstGeom>
        </p:spPr>
      </p:pic>
      <p:sp>
        <p:nvSpPr>
          <p:cNvPr id="19" name="TextBox 18"/>
          <p:cNvSpPr txBox="1"/>
          <p:nvPr/>
        </p:nvSpPr>
        <p:spPr>
          <a:xfrm>
            <a:off x="263718" y="5787330"/>
            <a:ext cx="4792309" cy="707886"/>
          </a:xfrm>
          <a:prstGeom prst="rect">
            <a:avLst/>
          </a:prstGeom>
          <a:noFill/>
        </p:spPr>
        <p:txBody>
          <a:bodyPr wrap="square" rtlCol="0">
            <a:spAutoFit/>
          </a:bodyPr>
          <a:lstStyle/>
          <a:p>
            <a:r>
              <a:rPr lang="en-GB" sz="2000" spc="600" dirty="0" smtClean="0"/>
              <a:t>Stretch:</a:t>
            </a:r>
            <a:r>
              <a:rPr lang="en-US" sz="2000" dirty="0"/>
              <a:t>Can you link in any key Hindu teachings and beliefs</a:t>
            </a:r>
            <a:r>
              <a:rPr lang="en-US" sz="2000" dirty="0" smtClean="0"/>
              <a:t>?</a:t>
            </a:r>
            <a:endParaRPr lang="en-US" sz="2000" dirty="0"/>
          </a:p>
        </p:txBody>
      </p:sp>
      <p:cxnSp>
        <p:nvCxnSpPr>
          <p:cNvPr id="21" name="Straight Arrow Connector 20"/>
          <p:cNvCxnSpPr/>
          <p:nvPr/>
        </p:nvCxnSpPr>
        <p:spPr>
          <a:xfrm>
            <a:off x="3302830" y="3626902"/>
            <a:ext cx="2083086" cy="1121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718" y="4476055"/>
            <a:ext cx="13065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723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9073" cy="1436681"/>
            <a:chOff x="1" y="0"/>
            <a:chExt cx="12199073" cy="1436681"/>
          </a:xfrm>
        </p:grpSpPr>
        <p:grpSp>
          <p:nvGrpSpPr>
            <p:cNvPr id="3" name="Group 2">
              <a:extLst>
                <a:ext uri="{FF2B5EF4-FFF2-40B4-BE49-F238E27FC236}">
                  <a16:creationId xmlns:a16="http://schemas.microsoft.com/office/drawing/2014/main" id="{DAC244DC-1382-4DD6-B885-B7ED741BB1E8}"/>
                </a:ext>
              </a:extLst>
            </p:cNvPr>
            <p:cNvGrpSpPr/>
            <p:nvPr/>
          </p:nvGrpSpPr>
          <p:grpSpPr>
            <a:xfrm>
              <a:off x="1" y="0"/>
              <a:ext cx="9189748" cy="1436681"/>
              <a:chOff x="-1" y="-41565"/>
              <a:chExt cx="9144002" cy="1556794"/>
            </a:xfrm>
          </p:grpSpPr>
          <p:pic>
            <p:nvPicPr>
              <p:cNvPr id="6" name="Picture 5">
                <a:extLst>
                  <a:ext uri="{FF2B5EF4-FFF2-40B4-BE49-F238E27FC236}">
                    <a16:creationId xmlns:a16="http://schemas.microsoft.com/office/drawing/2014/main" id="{FDE22A7D-D9DF-48BC-8244-EB85E961CA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565"/>
                <a:ext cx="1533669" cy="1556793"/>
              </a:xfrm>
              <a:prstGeom prst="rect">
                <a:avLst/>
              </a:prstGeom>
            </p:spPr>
          </p:pic>
          <p:pic>
            <p:nvPicPr>
              <p:cNvPr id="7" name="Picture 6">
                <a:extLst>
                  <a:ext uri="{FF2B5EF4-FFF2-40B4-BE49-F238E27FC236}">
                    <a16:creationId xmlns:a16="http://schemas.microsoft.com/office/drawing/2014/main" id="{0A67B7A4-2092-4B55-BF61-EE10EF43F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668" y="-41565"/>
                <a:ext cx="1533669" cy="1556793"/>
              </a:xfrm>
              <a:prstGeom prst="rect">
                <a:avLst/>
              </a:prstGeom>
            </p:spPr>
          </p:pic>
          <p:pic>
            <p:nvPicPr>
              <p:cNvPr id="8" name="Picture 7">
                <a:extLst>
                  <a:ext uri="{FF2B5EF4-FFF2-40B4-BE49-F238E27FC236}">
                    <a16:creationId xmlns:a16="http://schemas.microsoft.com/office/drawing/2014/main" id="{07B86F11-FAD7-4959-B170-5326E33AA3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7337" y="-41565"/>
                <a:ext cx="1533669" cy="1556793"/>
              </a:xfrm>
              <a:prstGeom prst="rect">
                <a:avLst/>
              </a:prstGeom>
            </p:spPr>
          </p:pic>
          <p:pic>
            <p:nvPicPr>
              <p:cNvPr id="9" name="Picture 8">
                <a:extLst>
                  <a:ext uri="{FF2B5EF4-FFF2-40B4-BE49-F238E27FC236}">
                    <a16:creationId xmlns:a16="http://schemas.microsoft.com/office/drawing/2014/main" id="{25BC9CC9-2908-4648-A15A-A948633C9E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1006" y="-41565"/>
                <a:ext cx="1533669" cy="1556793"/>
              </a:xfrm>
              <a:prstGeom prst="rect">
                <a:avLst/>
              </a:prstGeom>
            </p:spPr>
          </p:pic>
          <p:pic>
            <p:nvPicPr>
              <p:cNvPr id="10" name="Picture 9">
                <a:extLst>
                  <a:ext uri="{FF2B5EF4-FFF2-40B4-BE49-F238E27FC236}">
                    <a16:creationId xmlns:a16="http://schemas.microsoft.com/office/drawing/2014/main" id="{3677DFE6-D6A0-4F38-9BDD-6477085A49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675" y="-41565"/>
                <a:ext cx="1533669" cy="1556793"/>
              </a:xfrm>
              <a:prstGeom prst="rect">
                <a:avLst/>
              </a:prstGeom>
            </p:spPr>
          </p:pic>
          <p:pic>
            <p:nvPicPr>
              <p:cNvPr id="11" name="Picture 10">
                <a:extLst>
                  <a:ext uri="{FF2B5EF4-FFF2-40B4-BE49-F238E27FC236}">
                    <a16:creationId xmlns:a16="http://schemas.microsoft.com/office/drawing/2014/main" id="{1DCC67A6-9F23-463C-B561-246CBAAF4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332" y="-41564"/>
                <a:ext cx="1533669" cy="1556793"/>
              </a:xfrm>
              <a:prstGeom prst="rect">
                <a:avLst/>
              </a:prstGeom>
            </p:spPr>
          </p:pic>
        </p:grpSp>
        <p:pic>
          <p:nvPicPr>
            <p:cNvPr id="4" name="Picture 3">
              <a:extLst>
                <a:ext uri="{FF2B5EF4-FFF2-40B4-BE49-F238E27FC236}">
                  <a16:creationId xmlns:a16="http://schemas.microsoft.com/office/drawing/2014/main" id="{3677DFE6-D6A0-4F38-9BDD-6477085A49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748" y="0"/>
              <a:ext cx="1533669" cy="1436680"/>
            </a:xfrm>
            <a:prstGeom prst="rect">
              <a:avLst/>
            </a:prstGeom>
          </p:spPr>
        </p:pic>
        <p:pic>
          <p:nvPicPr>
            <p:cNvPr id="5" name="Picture 4">
              <a:extLst>
                <a:ext uri="{FF2B5EF4-FFF2-40B4-BE49-F238E27FC236}">
                  <a16:creationId xmlns:a16="http://schemas.microsoft.com/office/drawing/2014/main" id="{1DCC67A6-9F23-463C-B561-246CBAAF4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5405" y="1"/>
              <a:ext cx="1533669" cy="1436680"/>
            </a:xfrm>
            <a:prstGeom prst="rect">
              <a:avLst/>
            </a:prstGeom>
          </p:spPr>
        </p:pic>
      </p:grpSp>
      <p:pic>
        <p:nvPicPr>
          <p:cNvPr id="12" name="Picture 11"/>
          <p:cNvPicPr>
            <a:picLocks noChangeAspect="1"/>
          </p:cNvPicPr>
          <p:nvPr/>
        </p:nvPicPr>
        <p:blipFill rotWithShape="1">
          <a:blip r:embed="rId4"/>
          <a:srcRect l="20879" t="30163" r="22500" b="34444"/>
          <a:stretch/>
        </p:blipFill>
        <p:spPr>
          <a:xfrm>
            <a:off x="3775633" y="2082184"/>
            <a:ext cx="8301636" cy="2918934"/>
          </a:xfrm>
          <a:prstGeom prst="rect">
            <a:avLst/>
          </a:prstGeom>
        </p:spPr>
      </p:pic>
      <p:sp>
        <p:nvSpPr>
          <p:cNvPr id="14" name="Rounded Rectangle 13"/>
          <p:cNvSpPr/>
          <p:nvPr/>
        </p:nvSpPr>
        <p:spPr>
          <a:xfrm>
            <a:off x="266007" y="1892604"/>
            <a:ext cx="3300153" cy="3203025"/>
          </a:xfrm>
          <a:prstGeom prst="roundRect">
            <a:avLst/>
          </a:prstGeom>
          <a:solidFill>
            <a:schemeClr val="accent2">
              <a:lumMod val="60000"/>
              <a:lumOff val="4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schemeClr val="tx1"/>
                </a:solidFill>
              </a:rPr>
              <a:t>Here are a number of reasons why pilgrimage is important along with some counter arguments.  </a:t>
            </a:r>
          </a:p>
          <a:p>
            <a:pPr algn="ctr"/>
            <a:endParaRPr lang="en-GB" dirty="0">
              <a:solidFill>
                <a:schemeClr val="tx1"/>
              </a:solidFill>
            </a:endParaRPr>
          </a:p>
          <a:p>
            <a:pPr algn="ctr"/>
            <a:r>
              <a:rPr lang="en-GB" dirty="0">
                <a:solidFill>
                  <a:schemeClr val="tx1"/>
                </a:solidFill>
              </a:rPr>
              <a:t>With your partner, separate them and write them under either of two headings: supporting or rejecting the practice of pilgrimage.  </a:t>
            </a:r>
          </a:p>
        </p:txBody>
      </p:sp>
      <p:sp>
        <p:nvSpPr>
          <p:cNvPr id="15" name="TextBox 14"/>
          <p:cNvSpPr txBox="1"/>
          <p:nvPr/>
        </p:nvSpPr>
        <p:spPr>
          <a:xfrm>
            <a:off x="2576331" y="5695777"/>
            <a:ext cx="7240386" cy="800219"/>
          </a:xfrm>
          <a:prstGeom prst="rect">
            <a:avLst/>
          </a:prstGeom>
          <a:noFill/>
          <a:ln>
            <a:solidFill>
              <a:schemeClr val="tx1"/>
            </a:solidFill>
          </a:ln>
        </p:spPr>
        <p:txBody>
          <a:bodyPr wrap="square" rtlCol="0">
            <a:spAutoFit/>
          </a:bodyPr>
          <a:lstStyle/>
          <a:p>
            <a:pPr algn="ctr"/>
            <a:r>
              <a:rPr lang="en-GB" sz="2800" b="1" dirty="0"/>
              <a:t>“Pilgrimage should not be a priority” </a:t>
            </a:r>
          </a:p>
          <a:p>
            <a:pPr algn="ctr"/>
            <a:r>
              <a:rPr lang="en-GB" dirty="0"/>
              <a:t>Evaluate this statement showing you have considered both points of view. </a:t>
            </a:r>
          </a:p>
        </p:txBody>
      </p:sp>
      <p:sp>
        <p:nvSpPr>
          <p:cNvPr id="16" name="Rectangle 15"/>
          <p:cNvSpPr/>
          <p:nvPr/>
        </p:nvSpPr>
        <p:spPr>
          <a:xfrm>
            <a:off x="2133245" y="5190141"/>
            <a:ext cx="8590172" cy="369332"/>
          </a:xfrm>
          <a:prstGeom prst="rect">
            <a:avLst/>
          </a:prstGeom>
        </p:spPr>
        <p:txBody>
          <a:bodyPr wrap="none">
            <a:spAutoFit/>
          </a:bodyPr>
          <a:lstStyle/>
          <a:p>
            <a:r>
              <a:rPr lang="en-GB" b="1" dirty="0"/>
              <a:t>Now, use these reasons to construct a balanced answer, evaluating the statement below:</a:t>
            </a:r>
          </a:p>
        </p:txBody>
      </p:sp>
      <p:sp>
        <p:nvSpPr>
          <p:cNvPr id="17" name="Rectangle 16">
            <a:extLst>
              <a:ext uri="{FF2B5EF4-FFF2-40B4-BE49-F238E27FC236}">
                <a16:creationId xmlns:a16="http://schemas.microsoft.com/office/drawing/2014/main" id="{819FC03B-1E9B-4FEE-96B8-5B27DE49B2D7}"/>
              </a:ext>
            </a:extLst>
          </p:cNvPr>
          <p:cNvSpPr/>
          <p:nvPr/>
        </p:nvSpPr>
        <p:spPr>
          <a:xfrm>
            <a:off x="51232" y="1480930"/>
            <a:ext cx="10686930" cy="369332"/>
          </a:xfrm>
          <a:prstGeom prst="rect">
            <a:avLst/>
          </a:prstGeom>
        </p:spPr>
        <p:txBody>
          <a:bodyPr wrap="square">
            <a:spAutoFit/>
          </a:bodyPr>
          <a:lstStyle/>
          <a:p>
            <a:pPr>
              <a:defRPr/>
            </a:pPr>
            <a:r>
              <a:rPr lang="en-GB" dirty="0" smtClean="0">
                <a:ln>
                  <a:solidFill>
                    <a:sysClr val="windowText" lastClr="000000"/>
                  </a:solidFill>
                </a:ln>
              </a:rPr>
              <a:t>LO: To understand the </a:t>
            </a:r>
            <a:r>
              <a:rPr lang="en-GB" dirty="0">
                <a:ln>
                  <a:solidFill>
                    <a:sysClr val="windowText" lastClr="000000"/>
                  </a:solidFill>
                </a:ln>
              </a:rPr>
              <a:t>role of pilgrimage </a:t>
            </a:r>
            <a:r>
              <a:rPr lang="en-GB" dirty="0" smtClean="0">
                <a:ln>
                  <a:solidFill>
                    <a:sysClr val="windowText" lastClr="000000"/>
                  </a:solidFill>
                </a:ln>
              </a:rPr>
              <a:t>and the </a:t>
            </a:r>
            <a:r>
              <a:rPr lang="en-GB" dirty="0">
                <a:ln>
                  <a:solidFill>
                    <a:sysClr val="windowText" lastClr="000000"/>
                  </a:solidFill>
                </a:ln>
              </a:rPr>
              <a:t>purposes and practices associated with pilgrimage for </a:t>
            </a:r>
            <a:r>
              <a:rPr lang="en-GB" dirty="0" smtClean="0">
                <a:ln>
                  <a:solidFill>
                    <a:sysClr val="windowText" lastClr="000000"/>
                  </a:solidFill>
                </a:ln>
              </a:rPr>
              <a:t>Hindus</a:t>
            </a:r>
            <a:endParaRPr lang="en-GB" dirty="0">
              <a:ln>
                <a:solidFill>
                  <a:sysClr val="windowText" lastClr="000000"/>
                </a:solidFill>
              </a:ln>
            </a:endParaRPr>
          </a:p>
        </p:txBody>
      </p:sp>
    </p:spTree>
    <p:extLst>
      <p:ext uri="{BB962C8B-B14F-4D97-AF65-F5344CB8AC3E}">
        <p14:creationId xmlns:p14="http://schemas.microsoft.com/office/powerpoint/2010/main" val="3904381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9073" cy="1436681"/>
            <a:chOff x="1" y="0"/>
            <a:chExt cx="12199073" cy="1436681"/>
          </a:xfrm>
        </p:grpSpPr>
        <p:grpSp>
          <p:nvGrpSpPr>
            <p:cNvPr id="3" name="Group 2">
              <a:extLst>
                <a:ext uri="{FF2B5EF4-FFF2-40B4-BE49-F238E27FC236}">
                  <a16:creationId xmlns:a16="http://schemas.microsoft.com/office/drawing/2014/main" id="{DAC244DC-1382-4DD6-B885-B7ED741BB1E8}"/>
                </a:ext>
              </a:extLst>
            </p:cNvPr>
            <p:cNvGrpSpPr/>
            <p:nvPr/>
          </p:nvGrpSpPr>
          <p:grpSpPr>
            <a:xfrm>
              <a:off x="1" y="0"/>
              <a:ext cx="9189748" cy="1436681"/>
              <a:chOff x="-1" y="-41565"/>
              <a:chExt cx="9144002" cy="1556794"/>
            </a:xfrm>
          </p:grpSpPr>
          <p:pic>
            <p:nvPicPr>
              <p:cNvPr id="6" name="Picture 5">
                <a:extLst>
                  <a:ext uri="{FF2B5EF4-FFF2-40B4-BE49-F238E27FC236}">
                    <a16:creationId xmlns:a16="http://schemas.microsoft.com/office/drawing/2014/main" id="{FDE22A7D-D9DF-48BC-8244-EB85E961CA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565"/>
                <a:ext cx="1533669" cy="1556793"/>
              </a:xfrm>
              <a:prstGeom prst="rect">
                <a:avLst/>
              </a:prstGeom>
            </p:spPr>
          </p:pic>
          <p:pic>
            <p:nvPicPr>
              <p:cNvPr id="7" name="Picture 6">
                <a:extLst>
                  <a:ext uri="{FF2B5EF4-FFF2-40B4-BE49-F238E27FC236}">
                    <a16:creationId xmlns:a16="http://schemas.microsoft.com/office/drawing/2014/main" id="{0A67B7A4-2092-4B55-BF61-EE10EF43F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668" y="-41565"/>
                <a:ext cx="1533669" cy="1556793"/>
              </a:xfrm>
              <a:prstGeom prst="rect">
                <a:avLst/>
              </a:prstGeom>
            </p:spPr>
          </p:pic>
          <p:pic>
            <p:nvPicPr>
              <p:cNvPr id="8" name="Picture 7">
                <a:extLst>
                  <a:ext uri="{FF2B5EF4-FFF2-40B4-BE49-F238E27FC236}">
                    <a16:creationId xmlns:a16="http://schemas.microsoft.com/office/drawing/2014/main" id="{07B86F11-FAD7-4959-B170-5326E33AA3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7337" y="-41565"/>
                <a:ext cx="1533669" cy="1556793"/>
              </a:xfrm>
              <a:prstGeom prst="rect">
                <a:avLst/>
              </a:prstGeom>
            </p:spPr>
          </p:pic>
          <p:pic>
            <p:nvPicPr>
              <p:cNvPr id="9" name="Picture 8">
                <a:extLst>
                  <a:ext uri="{FF2B5EF4-FFF2-40B4-BE49-F238E27FC236}">
                    <a16:creationId xmlns:a16="http://schemas.microsoft.com/office/drawing/2014/main" id="{25BC9CC9-2908-4648-A15A-A948633C9E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1006" y="-41565"/>
                <a:ext cx="1533669" cy="1556793"/>
              </a:xfrm>
              <a:prstGeom prst="rect">
                <a:avLst/>
              </a:prstGeom>
            </p:spPr>
          </p:pic>
          <p:pic>
            <p:nvPicPr>
              <p:cNvPr id="10" name="Picture 9">
                <a:extLst>
                  <a:ext uri="{FF2B5EF4-FFF2-40B4-BE49-F238E27FC236}">
                    <a16:creationId xmlns:a16="http://schemas.microsoft.com/office/drawing/2014/main" id="{3677DFE6-D6A0-4F38-9BDD-6477085A49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675" y="-41565"/>
                <a:ext cx="1533669" cy="1556793"/>
              </a:xfrm>
              <a:prstGeom prst="rect">
                <a:avLst/>
              </a:prstGeom>
            </p:spPr>
          </p:pic>
          <p:pic>
            <p:nvPicPr>
              <p:cNvPr id="11" name="Picture 10">
                <a:extLst>
                  <a:ext uri="{FF2B5EF4-FFF2-40B4-BE49-F238E27FC236}">
                    <a16:creationId xmlns:a16="http://schemas.microsoft.com/office/drawing/2014/main" id="{1DCC67A6-9F23-463C-B561-246CBAAF4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332" y="-41564"/>
                <a:ext cx="1533669" cy="1556793"/>
              </a:xfrm>
              <a:prstGeom prst="rect">
                <a:avLst/>
              </a:prstGeom>
            </p:spPr>
          </p:pic>
        </p:grpSp>
        <p:pic>
          <p:nvPicPr>
            <p:cNvPr id="4" name="Picture 3">
              <a:extLst>
                <a:ext uri="{FF2B5EF4-FFF2-40B4-BE49-F238E27FC236}">
                  <a16:creationId xmlns:a16="http://schemas.microsoft.com/office/drawing/2014/main" id="{3677DFE6-D6A0-4F38-9BDD-6477085A49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748" y="0"/>
              <a:ext cx="1533669" cy="1436680"/>
            </a:xfrm>
            <a:prstGeom prst="rect">
              <a:avLst/>
            </a:prstGeom>
          </p:spPr>
        </p:pic>
        <p:pic>
          <p:nvPicPr>
            <p:cNvPr id="5" name="Picture 4">
              <a:extLst>
                <a:ext uri="{FF2B5EF4-FFF2-40B4-BE49-F238E27FC236}">
                  <a16:creationId xmlns:a16="http://schemas.microsoft.com/office/drawing/2014/main" id="{1DCC67A6-9F23-463C-B561-246CBAAF4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5405" y="1"/>
              <a:ext cx="1533669" cy="1436680"/>
            </a:xfrm>
            <a:prstGeom prst="rect">
              <a:avLst/>
            </a:prstGeom>
          </p:spPr>
        </p:pic>
      </p:grpSp>
      <p:sp>
        <p:nvSpPr>
          <p:cNvPr id="17" name="Text Box 4"/>
          <p:cNvSpPr txBox="1">
            <a:spLocks noChangeArrowheads="1"/>
          </p:cNvSpPr>
          <p:nvPr/>
        </p:nvSpPr>
        <p:spPr bwMode="auto">
          <a:xfrm>
            <a:off x="272502" y="6167125"/>
            <a:ext cx="7947832" cy="530215"/>
          </a:xfrm>
          <a:prstGeom prst="rect">
            <a:avLst/>
          </a:prstGeom>
          <a:noFill/>
          <a:ln w="9525"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Comic Sans MS" panose="030F0702030302020204" pitchFamily="66" charset="0"/>
              </a:rPr>
              <a:t>Can a festival be a pilgrimage at the same time?</a:t>
            </a:r>
            <a:endParaRPr kumimoji="0" lang="en-US" altLang="en-US"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anose="030F0702030302020204" pitchFamily="66" charset="0"/>
            </a:endParaRPr>
          </a:p>
        </p:txBody>
      </p:sp>
      <p:sp>
        <p:nvSpPr>
          <p:cNvPr id="13" name="Rectangle 12"/>
          <p:cNvSpPr/>
          <p:nvPr/>
        </p:nvSpPr>
        <p:spPr>
          <a:xfrm>
            <a:off x="4939404" y="1496407"/>
            <a:ext cx="2258952" cy="523220"/>
          </a:xfrm>
          <a:prstGeom prst="rect">
            <a:avLst/>
          </a:prstGeom>
        </p:spPr>
        <p:txBody>
          <a:bodyPr wrap="none">
            <a:spAutoFit/>
          </a:bodyPr>
          <a:lstStyle/>
          <a:p>
            <a:r>
              <a:rPr lang="en-GB" altLang="en-US" sz="2800" b="1" u="sng" dirty="0" err="1">
                <a:solidFill>
                  <a:srgbClr val="000000"/>
                </a:solidFill>
                <a:effectLst>
                  <a:outerShdw blurRad="38100" dist="38100" dir="2700000" algn="tl">
                    <a:srgbClr val="000000">
                      <a:alpha val="43137"/>
                    </a:srgbClr>
                  </a:outerShdw>
                </a:effectLst>
                <a:latin typeface="Comic Sans MS" panose="030F0702030302020204" pitchFamily="66" charset="0"/>
              </a:rPr>
              <a:t>Kumbh</a:t>
            </a:r>
            <a:r>
              <a:rPr lang="en-GB" altLang="en-US" sz="2800" b="1" u="sng" dirty="0">
                <a:solidFill>
                  <a:srgbClr val="000000"/>
                </a:solidFill>
                <a:effectLst>
                  <a:outerShdw blurRad="38100" dist="38100" dir="2700000" algn="tl">
                    <a:srgbClr val="000000">
                      <a:alpha val="43137"/>
                    </a:srgbClr>
                  </a:outerShdw>
                </a:effectLst>
                <a:latin typeface="Comic Sans MS" panose="030F0702030302020204" pitchFamily="66" charset="0"/>
              </a:rPr>
              <a:t> </a:t>
            </a:r>
            <a:r>
              <a:rPr lang="en-GB" altLang="en-US" sz="2800" b="1" u="sng" dirty="0" err="1" smtClean="0">
                <a:solidFill>
                  <a:srgbClr val="000000"/>
                </a:solidFill>
                <a:effectLst>
                  <a:outerShdw blurRad="38100" dist="38100" dir="2700000" algn="tl">
                    <a:srgbClr val="000000">
                      <a:alpha val="43137"/>
                    </a:srgbClr>
                  </a:outerShdw>
                </a:effectLst>
                <a:latin typeface="Comic Sans MS" panose="030F0702030302020204" pitchFamily="66" charset="0"/>
              </a:rPr>
              <a:t>Mela</a:t>
            </a:r>
            <a:endParaRPr lang="en-GB" sz="2800" b="1" u="sng" dirty="0">
              <a:effectLst>
                <a:outerShdw blurRad="38100" dist="38100" dir="2700000" algn="tl">
                  <a:srgbClr val="000000">
                    <a:alpha val="43137"/>
                  </a:srgbClr>
                </a:outerShdw>
              </a:effectLst>
            </a:endParaRPr>
          </a:p>
        </p:txBody>
      </p:sp>
      <p:sp>
        <p:nvSpPr>
          <p:cNvPr id="14" name="Rectangle 13"/>
          <p:cNvSpPr/>
          <p:nvPr/>
        </p:nvSpPr>
        <p:spPr>
          <a:xfrm>
            <a:off x="0" y="2006909"/>
            <a:ext cx="8217979" cy="3970318"/>
          </a:xfrm>
          <a:prstGeom prst="rect">
            <a:avLst/>
          </a:prstGeom>
        </p:spPr>
        <p:txBody>
          <a:bodyPr wrap="square">
            <a:spAutoFit/>
          </a:bodyPr>
          <a:lstStyle/>
          <a:p>
            <a:pPr marL="285750" indent="-285750">
              <a:buFont typeface="Arial" panose="020B0604020202020204" pitchFamily="34" charset="0"/>
              <a:buChar char="•"/>
            </a:pPr>
            <a:r>
              <a:rPr lang="en-US" b="1" dirty="0" err="1" smtClean="0"/>
              <a:t>Kumbh</a:t>
            </a:r>
            <a:r>
              <a:rPr lang="en-US" b="1" dirty="0" smtClean="0"/>
              <a:t> </a:t>
            </a:r>
            <a:r>
              <a:rPr lang="en-US" b="1" dirty="0" err="1"/>
              <a:t>Mela</a:t>
            </a:r>
            <a:r>
              <a:rPr lang="en-US" dirty="0"/>
              <a:t>, </a:t>
            </a:r>
            <a:r>
              <a:rPr lang="en-US" dirty="0" smtClean="0"/>
              <a:t>is </a:t>
            </a:r>
            <a:r>
              <a:rPr lang="en-US" dirty="0"/>
              <a:t>a </a:t>
            </a:r>
            <a:r>
              <a:rPr lang="en-US" dirty="0" smtClean="0"/>
              <a:t>religious festival that </a:t>
            </a:r>
            <a:r>
              <a:rPr lang="en-US" dirty="0"/>
              <a:t>is celebrated four times over the course of 12 years, at one of four sacred cities of India: Allahabad, Ujjain, Nasik and </a:t>
            </a:r>
            <a:r>
              <a:rPr lang="en-US" dirty="0" err="1"/>
              <a:t>Haridwar</a:t>
            </a:r>
            <a:r>
              <a:rPr lang="en-US" dirty="0"/>
              <a:t>.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Hindus </a:t>
            </a:r>
            <a:r>
              <a:rPr lang="en-US" dirty="0"/>
              <a:t>from all walks of life gather there for ritual bathing, believing that their sins will be washed away. The bathing is followed by spiritual purification and a ceremony which secures the blessings of the </a:t>
            </a:r>
            <a:r>
              <a:rPr lang="en-US" dirty="0" smtClean="0"/>
              <a:t>deity.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During </a:t>
            </a:r>
            <a:r>
              <a:rPr lang="en-US" dirty="0"/>
              <a:t>the 12 years, In Hindu mythology, it is said that a drop of </a:t>
            </a:r>
            <a:r>
              <a:rPr lang="en-US" dirty="0" smtClean="0"/>
              <a:t>immortal </a:t>
            </a:r>
            <a:r>
              <a:rPr lang="en-US" dirty="0"/>
              <a:t>nectar was dropped at each of these locations as Gods and demons fought over the pot or </a:t>
            </a:r>
            <a:r>
              <a:rPr lang="en-US" dirty="0" err="1"/>
              <a:t>Kumbh</a:t>
            </a:r>
            <a:r>
              <a:rPr lang="en-US" dirty="0"/>
              <a:t> that held the nectar.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Millions of Hindus travel to the </a:t>
            </a:r>
            <a:r>
              <a:rPr lang="en-US" dirty="0" err="1" smtClean="0"/>
              <a:t>Mela</a:t>
            </a:r>
            <a:r>
              <a:rPr lang="en-US" dirty="0" smtClean="0"/>
              <a:t> to bathe in the Ganga, believing their sins will be washed away and they will achieve salvation. For other visitors, the festival is a fascinating spectacle of size and eccentricity. </a:t>
            </a:r>
            <a:endParaRPr lang="en-US" dirty="0"/>
          </a:p>
        </p:txBody>
      </p:sp>
      <p:pic>
        <p:nvPicPr>
          <p:cNvPr id="1026" name="Picture 2"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0334" y="1436680"/>
            <a:ext cx="3981095" cy="29789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kumbh mela"/>
          <p:cNvPicPr>
            <a:picLocks noChangeAspect="1" noChangeArrowheads="1"/>
          </p:cNvPicPr>
          <p:nvPr/>
        </p:nvPicPr>
        <p:blipFill rotWithShape="1">
          <a:blip r:embed="rId5">
            <a:extLst>
              <a:ext uri="{28A0092B-C50C-407E-A947-70E740481C1C}">
                <a14:useLocalDpi xmlns:a14="http://schemas.microsoft.com/office/drawing/2010/main" val="0"/>
              </a:ext>
            </a:extLst>
          </a:blip>
          <a:srcRect r="22056" b="6484"/>
          <a:stretch/>
        </p:blipFill>
        <p:spPr bwMode="auto">
          <a:xfrm>
            <a:off x="8217979" y="4499014"/>
            <a:ext cx="3981095" cy="2388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37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70672" y="2891042"/>
            <a:ext cx="5240717" cy="2117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What sort of sacrifices or challenges would you undertake in your own life to show your commitment or devotion to another person or cause</a:t>
            </a:r>
            <a:r>
              <a:rPr lang="en-GB" dirty="0" smtClean="0"/>
              <a:t>?</a:t>
            </a:r>
          </a:p>
          <a:p>
            <a:pPr marL="0" indent="0">
              <a:buFont typeface="Arial" panose="020B0604020202020204" pitchFamily="34" charset="0"/>
              <a:buNone/>
            </a:pPr>
            <a:endParaRPr lang="en-GB" dirty="0"/>
          </a:p>
        </p:txBody>
      </p:sp>
      <p:pic>
        <p:nvPicPr>
          <p:cNvPr id="3" name="Picture 2">
            <a:extLst>
              <a:ext uri="{FF2B5EF4-FFF2-40B4-BE49-F238E27FC236}">
                <a16:creationId xmlns:a16="http://schemas.microsoft.com/office/drawing/2014/main" id="{012391B4-F7D8-40C1-9463-1C6610B44F33}"/>
              </a:ext>
            </a:extLst>
          </p:cNvPr>
          <p:cNvPicPr>
            <a:picLocks noChangeAspect="1"/>
          </p:cNvPicPr>
          <p:nvPr/>
        </p:nvPicPr>
        <p:blipFill>
          <a:blip r:embed="rId2"/>
          <a:stretch>
            <a:fillRect/>
          </a:stretch>
        </p:blipFill>
        <p:spPr>
          <a:xfrm>
            <a:off x="6667500" y="3543300"/>
            <a:ext cx="5524500" cy="3314700"/>
          </a:xfrm>
          <a:prstGeom prst="rect">
            <a:avLst/>
          </a:prstGeom>
        </p:spPr>
      </p:pic>
      <p:grpSp>
        <p:nvGrpSpPr>
          <p:cNvPr id="4" name="Group 3"/>
          <p:cNvGrpSpPr/>
          <p:nvPr/>
        </p:nvGrpSpPr>
        <p:grpSpPr>
          <a:xfrm>
            <a:off x="1" y="0"/>
            <a:ext cx="12199073" cy="1436681"/>
            <a:chOff x="1" y="0"/>
            <a:chExt cx="12199073" cy="1436681"/>
          </a:xfrm>
        </p:grpSpPr>
        <p:grpSp>
          <p:nvGrpSpPr>
            <p:cNvPr id="5" name="Group 4">
              <a:extLst>
                <a:ext uri="{FF2B5EF4-FFF2-40B4-BE49-F238E27FC236}">
                  <a16:creationId xmlns:a16="http://schemas.microsoft.com/office/drawing/2014/main" id="{DAC244DC-1382-4DD6-B885-B7ED741BB1E8}"/>
                </a:ext>
              </a:extLst>
            </p:cNvPr>
            <p:cNvGrpSpPr/>
            <p:nvPr/>
          </p:nvGrpSpPr>
          <p:grpSpPr>
            <a:xfrm>
              <a:off x="1" y="0"/>
              <a:ext cx="9189748" cy="1436681"/>
              <a:chOff x="-1" y="-41565"/>
              <a:chExt cx="9144002" cy="1556794"/>
            </a:xfrm>
          </p:grpSpPr>
          <p:pic>
            <p:nvPicPr>
              <p:cNvPr id="8" name="Picture 7">
                <a:extLst>
                  <a:ext uri="{FF2B5EF4-FFF2-40B4-BE49-F238E27FC236}">
                    <a16:creationId xmlns:a16="http://schemas.microsoft.com/office/drawing/2014/main" id="{FDE22A7D-D9DF-48BC-8244-EB85E961CA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565"/>
                <a:ext cx="1533669" cy="1556793"/>
              </a:xfrm>
              <a:prstGeom prst="rect">
                <a:avLst/>
              </a:prstGeom>
            </p:spPr>
          </p:pic>
          <p:pic>
            <p:nvPicPr>
              <p:cNvPr id="9" name="Picture 8">
                <a:extLst>
                  <a:ext uri="{FF2B5EF4-FFF2-40B4-BE49-F238E27FC236}">
                    <a16:creationId xmlns:a16="http://schemas.microsoft.com/office/drawing/2014/main" id="{0A67B7A4-2092-4B55-BF61-EE10EF43F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668" y="-41565"/>
                <a:ext cx="1533669" cy="1556793"/>
              </a:xfrm>
              <a:prstGeom prst="rect">
                <a:avLst/>
              </a:prstGeom>
            </p:spPr>
          </p:pic>
          <p:pic>
            <p:nvPicPr>
              <p:cNvPr id="10" name="Picture 9">
                <a:extLst>
                  <a:ext uri="{FF2B5EF4-FFF2-40B4-BE49-F238E27FC236}">
                    <a16:creationId xmlns:a16="http://schemas.microsoft.com/office/drawing/2014/main" id="{07B86F11-FAD7-4959-B170-5326E33AA3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7337" y="-41565"/>
                <a:ext cx="1533669" cy="1556793"/>
              </a:xfrm>
              <a:prstGeom prst="rect">
                <a:avLst/>
              </a:prstGeom>
            </p:spPr>
          </p:pic>
          <p:pic>
            <p:nvPicPr>
              <p:cNvPr id="11" name="Picture 10">
                <a:extLst>
                  <a:ext uri="{FF2B5EF4-FFF2-40B4-BE49-F238E27FC236}">
                    <a16:creationId xmlns:a16="http://schemas.microsoft.com/office/drawing/2014/main" id="{25BC9CC9-2908-4648-A15A-A948633C9E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1006" y="-41565"/>
                <a:ext cx="1533669" cy="1556793"/>
              </a:xfrm>
              <a:prstGeom prst="rect">
                <a:avLst/>
              </a:prstGeom>
            </p:spPr>
          </p:pic>
          <p:pic>
            <p:nvPicPr>
              <p:cNvPr id="12" name="Picture 11">
                <a:extLst>
                  <a:ext uri="{FF2B5EF4-FFF2-40B4-BE49-F238E27FC236}">
                    <a16:creationId xmlns:a16="http://schemas.microsoft.com/office/drawing/2014/main" id="{3677DFE6-D6A0-4F38-9BDD-6477085A49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675" y="-41565"/>
                <a:ext cx="1533669" cy="1556793"/>
              </a:xfrm>
              <a:prstGeom prst="rect">
                <a:avLst/>
              </a:prstGeom>
            </p:spPr>
          </p:pic>
          <p:pic>
            <p:nvPicPr>
              <p:cNvPr id="13" name="Picture 12">
                <a:extLst>
                  <a:ext uri="{FF2B5EF4-FFF2-40B4-BE49-F238E27FC236}">
                    <a16:creationId xmlns:a16="http://schemas.microsoft.com/office/drawing/2014/main" id="{1DCC67A6-9F23-463C-B561-246CBAAF4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332" y="-41564"/>
                <a:ext cx="1533669" cy="1556793"/>
              </a:xfrm>
              <a:prstGeom prst="rect">
                <a:avLst/>
              </a:prstGeom>
            </p:spPr>
          </p:pic>
        </p:grpSp>
        <p:pic>
          <p:nvPicPr>
            <p:cNvPr id="6" name="Picture 5">
              <a:extLst>
                <a:ext uri="{FF2B5EF4-FFF2-40B4-BE49-F238E27FC236}">
                  <a16:creationId xmlns:a16="http://schemas.microsoft.com/office/drawing/2014/main" id="{3677DFE6-D6A0-4F38-9BDD-6477085A49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748" y="0"/>
              <a:ext cx="1533669" cy="1436680"/>
            </a:xfrm>
            <a:prstGeom prst="rect">
              <a:avLst/>
            </a:prstGeom>
          </p:spPr>
        </p:pic>
        <p:pic>
          <p:nvPicPr>
            <p:cNvPr id="7" name="Picture 6">
              <a:extLst>
                <a:ext uri="{FF2B5EF4-FFF2-40B4-BE49-F238E27FC236}">
                  <a16:creationId xmlns:a16="http://schemas.microsoft.com/office/drawing/2014/main" id="{1DCC67A6-9F23-463C-B561-246CBAAF4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5405" y="1"/>
              <a:ext cx="1533669" cy="1436680"/>
            </a:xfrm>
            <a:prstGeom prst="rect">
              <a:avLst/>
            </a:prstGeom>
          </p:spPr>
        </p:pic>
      </p:grpSp>
      <p:sp>
        <p:nvSpPr>
          <p:cNvPr id="14" name="TextBox 13"/>
          <p:cNvSpPr txBox="1"/>
          <p:nvPr/>
        </p:nvSpPr>
        <p:spPr>
          <a:xfrm>
            <a:off x="2312014" y="1624264"/>
            <a:ext cx="7939540" cy="646331"/>
          </a:xfrm>
          <a:prstGeom prst="rect">
            <a:avLst/>
          </a:prstGeom>
          <a:noFill/>
        </p:spPr>
        <p:txBody>
          <a:bodyPr wrap="square" rtlCol="0">
            <a:spAutoFit/>
          </a:bodyPr>
          <a:lstStyle/>
          <a:p>
            <a:pPr algn="ctr"/>
            <a:r>
              <a:rPr lang="en-GB" sz="3600" u="sng" dirty="0" smtClean="0">
                <a:effectLst>
                  <a:outerShdw blurRad="38100" dist="38100" dir="2700000" algn="tl">
                    <a:srgbClr val="000000">
                      <a:alpha val="43137"/>
                    </a:srgbClr>
                  </a:outerShdw>
                </a:effectLst>
              </a:rPr>
              <a:t>Take 1 minute to sit quietly and reflect</a:t>
            </a:r>
            <a:endParaRPr lang="en-GB" sz="36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9013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TotalTime>
  <Words>548</Words>
  <Application>Microsoft Office PowerPoint</Application>
  <PresentationFormat>Widescreen</PresentationFormat>
  <Paragraphs>82</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Berlin Sans FB</vt:lpstr>
      <vt:lpstr>Calibri</vt:lpstr>
      <vt:lpstr>Calibri Light</vt:lpstr>
      <vt:lpstr>Comic Sans MS</vt:lpstr>
      <vt:lpstr>inherit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Riddlesdown Collegiate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Papanastasiou</dc:creator>
  <cp:lastModifiedBy>Elizabeth Papanastasiou</cp:lastModifiedBy>
  <cp:revision>35</cp:revision>
  <dcterms:created xsi:type="dcterms:W3CDTF">2018-02-22T16:44:27Z</dcterms:created>
  <dcterms:modified xsi:type="dcterms:W3CDTF">2018-03-13T09:29:26Z</dcterms:modified>
</cp:coreProperties>
</file>